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0" r:id="rId1"/>
  </p:sldMasterIdLst>
  <p:notesMasterIdLst>
    <p:notesMasterId r:id="rId61"/>
  </p:notesMasterIdLst>
  <p:handoutMasterIdLst>
    <p:handoutMasterId r:id="rId62"/>
  </p:handoutMasterIdLst>
  <p:sldIdLst>
    <p:sldId id="256" r:id="rId2"/>
    <p:sldId id="310" r:id="rId3"/>
    <p:sldId id="258" r:id="rId4"/>
    <p:sldId id="311" r:id="rId5"/>
    <p:sldId id="260" r:id="rId6"/>
    <p:sldId id="261" r:id="rId7"/>
    <p:sldId id="262" r:id="rId8"/>
    <p:sldId id="312" r:id="rId9"/>
    <p:sldId id="264" r:id="rId10"/>
    <p:sldId id="265" r:id="rId11"/>
    <p:sldId id="267" r:id="rId12"/>
    <p:sldId id="271" r:id="rId13"/>
    <p:sldId id="272" r:id="rId14"/>
    <p:sldId id="270" r:id="rId15"/>
    <p:sldId id="274" r:id="rId16"/>
    <p:sldId id="313" r:id="rId17"/>
    <p:sldId id="275" r:id="rId18"/>
    <p:sldId id="314" r:id="rId19"/>
    <p:sldId id="276" r:id="rId20"/>
    <p:sldId id="315" r:id="rId21"/>
    <p:sldId id="277" r:id="rId22"/>
    <p:sldId id="288" r:id="rId23"/>
    <p:sldId id="290" r:id="rId24"/>
    <p:sldId id="289" r:id="rId25"/>
    <p:sldId id="316" r:id="rId26"/>
    <p:sldId id="287" r:id="rId27"/>
    <p:sldId id="291" r:id="rId28"/>
    <p:sldId id="292" r:id="rId29"/>
    <p:sldId id="293" r:id="rId30"/>
    <p:sldId id="323" r:id="rId31"/>
    <p:sldId id="309" r:id="rId32"/>
    <p:sldId id="294" r:id="rId33"/>
    <p:sldId id="295" r:id="rId34"/>
    <p:sldId id="296" r:id="rId35"/>
    <p:sldId id="300" r:id="rId36"/>
    <p:sldId id="283" r:id="rId37"/>
    <p:sldId id="259" r:id="rId38"/>
    <p:sldId id="278" r:id="rId39"/>
    <p:sldId id="279" r:id="rId40"/>
    <p:sldId id="280" r:id="rId41"/>
    <p:sldId id="282" r:id="rId42"/>
    <p:sldId id="273" r:id="rId43"/>
    <p:sldId id="281" r:id="rId44"/>
    <p:sldId id="302" r:id="rId45"/>
    <p:sldId id="322" r:id="rId46"/>
    <p:sldId id="330" r:id="rId47"/>
    <p:sldId id="325" r:id="rId48"/>
    <p:sldId id="326" r:id="rId49"/>
    <p:sldId id="327" r:id="rId50"/>
    <p:sldId id="328" r:id="rId51"/>
    <p:sldId id="329" r:id="rId52"/>
    <p:sldId id="332" r:id="rId53"/>
    <p:sldId id="333" r:id="rId54"/>
    <p:sldId id="334" r:id="rId55"/>
    <p:sldId id="318" r:id="rId56"/>
    <p:sldId id="317" r:id="rId57"/>
    <p:sldId id="319" r:id="rId58"/>
    <p:sldId id="320" r:id="rId59"/>
    <p:sldId id="321" r:id="rId60"/>
  </p:sldIdLst>
  <p:sldSz cx="12192000" cy="6858000"/>
  <p:notesSz cx="6858000" cy="9144000"/>
  <p:defaultTextStyle>
    <a:defPPr>
      <a:defRPr lang="es-419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858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Sin estilo ni cuadrícul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4816" autoAdjust="0"/>
  </p:normalViewPr>
  <p:slideViewPr>
    <p:cSldViewPr snapToGrid="0">
      <p:cViewPr varScale="1">
        <p:scale>
          <a:sx n="116" d="100"/>
          <a:sy n="116" d="100"/>
        </p:scale>
        <p:origin x="138" y="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image" Target="../media/image55.png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5A19568-0A1A-46B1-9BEF-E16A54ACA543}" type="doc">
      <dgm:prSet loTypeId="urn:microsoft.com/office/officeart/2005/8/layout/process3" loCatId="process" qsTypeId="urn:microsoft.com/office/officeart/2005/8/quickstyle/simple2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9A6EBDEF-008D-4D8B-9F07-31F5897F9934}">
      <dgm:prSet phldrT="[Texto]" custT="1"/>
      <dgm:spPr/>
      <dgm:t>
        <a:bodyPr/>
        <a:lstStyle/>
        <a:p>
          <a:pPr algn="l"/>
          <a:r>
            <a:rPr lang="en-US" sz="1800" b="1" dirty="0">
              <a:latin typeface="+mj-lt"/>
            </a:rPr>
            <a:t>1. </a:t>
          </a:r>
          <a:r>
            <a:rPr lang="en-US" sz="1800" b="1" dirty="0" err="1">
              <a:latin typeface="+mj-lt"/>
            </a:rPr>
            <a:t>Definición</a:t>
          </a:r>
          <a:r>
            <a:rPr lang="en-US" sz="1800" b="1" dirty="0">
              <a:latin typeface="+mj-lt"/>
            </a:rPr>
            <a:t> de Conjuntos</a:t>
          </a:r>
        </a:p>
      </dgm:t>
    </dgm:pt>
    <dgm:pt modelId="{417BFD33-B881-4BFC-ABC8-F0A480F744B5}" type="parTrans" cxnId="{BDA73E1F-2A57-4874-AA03-D9CA146B775F}">
      <dgm:prSet/>
      <dgm:spPr/>
      <dgm:t>
        <a:bodyPr/>
        <a:lstStyle/>
        <a:p>
          <a:pPr algn="l"/>
          <a:endParaRPr lang="en-US" sz="1400" b="1">
            <a:latin typeface="+mj-lt"/>
          </a:endParaRPr>
        </a:p>
      </dgm:t>
    </dgm:pt>
    <dgm:pt modelId="{4956D5CF-5E29-4717-BDB3-54CE6B1EDCB7}" type="sibTrans" cxnId="{BDA73E1F-2A57-4874-AA03-D9CA146B775F}">
      <dgm:prSet custT="1"/>
      <dgm:spPr/>
      <dgm:t>
        <a:bodyPr/>
        <a:lstStyle/>
        <a:p>
          <a:pPr algn="l"/>
          <a:endParaRPr lang="en-US" sz="1400" b="1">
            <a:latin typeface="+mj-lt"/>
          </a:endParaRPr>
        </a:p>
      </dgm:t>
    </dgm:pt>
    <dgm:pt modelId="{54663A81-3F72-4977-9207-B3E6AB2C91DF}">
      <dgm:prSet phldrT="[Texto]" custT="1"/>
      <dgm:spPr/>
      <dgm:t>
        <a:bodyPr/>
        <a:lstStyle/>
        <a:p>
          <a:pPr algn="l">
            <a:buFont typeface="+mj-lt"/>
            <a:buNone/>
          </a:pPr>
          <a:r>
            <a:rPr lang="en-US" sz="1400" b="0" kern="1200" dirty="0">
              <a:latin typeface="+mj-lt"/>
            </a:rPr>
            <a:t>a) </a:t>
          </a:r>
          <a:r>
            <a:rPr lang="en-US" sz="1400" b="0" kern="1200" dirty="0" err="1">
              <a:latin typeface="+mj-lt"/>
            </a:rPr>
            <a:t>Perfil</a:t>
          </a:r>
          <a:r>
            <a:rPr lang="en-US" sz="1400" b="0" kern="1200" dirty="0">
              <a:latin typeface="+mj-lt"/>
            </a:rPr>
            <a:t> de </a:t>
          </a:r>
          <a:r>
            <a:rPr lang="en-US" sz="1400" b="0" kern="1200" dirty="0" err="1">
              <a:latin typeface="+mj-lt"/>
            </a:rPr>
            <a:t>Riesgos</a:t>
          </a:r>
          <a:endParaRPr lang="en-US" sz="1400" b="0" kern="1200" dirty="0">
            <a:latin typeface="+mj-lt"/>
          </a:endParaRPr>
        </a:p>
      </dgm:t>
    </dgm:pt>
    <dgm:pt modelId="{00097092-6315-4155-89C5-48B582DD6546}" type="parTrans" cxnId="{3888DD7C-E340-4B4A-9448-BC154986FF66}">
      <dgm:prSet/>
      <dgm:spPr/>
      <dgm:t>
        <a:bodyPr/>
        <a:lstStyle/>
        <a:p>
          <a:pPr algn="l"/>
          <a:endParaRPr lang="en-US" sz="1400" b="1">
            <a:latin typeface="+mj-lt"/>
          </a:endParaRPr>
        </a:p>
      </dgm:t>
    </dgm:pt>
    <dgm:pt modelId="{41428F0D-7022-453A-ABBE-9F8659F8015B}" type="sibTrans" cxnId="{3888DD7C-E340-4B4A-9448-BC154986FF66}">
      <dgm:prSet/>
      <dgm:spPr/>
      <dgm:t>
        <a:bodyPr/>
        <a:lstStyle/>
        <a:p>
          <a:pPr algn="l"/>
          <a:endParaRPr lang="en-US" sz="1400" b="1">
            <a:latin typeface="+mj-lt"/>
          </a:endParaRPr>
        </a:p>
      </dgm:t>
    </dgm:pt>
    <dgm:pt modelId="{78324072-F99A-4650-BD5A-CAA1BA6401E6}">
      <dgm:prSet phldrT="[Texto]" custT="1"/>
      <dgm:spPr/>
      <dgm:t>
        <a:bodyPr/>
        <a:lstStyle/>
        <a:p>
          <a:pPr algn="l"/>
          <a:r>
            <a:rPr lang="en-US" sz="1800" b="1" dirty="0">
              <a:latin typeface="+mj-lt"/>
            </a:rPr>
            <a:t>2. </a:t>
          </a:r>
          <a:r>
            <a:rPr lang="en-US" sz="1800" b="1" dirty="0" err="1">
              <a:latin typeface="+mj-lt"/>
            </a:rPr>
            <a:t>Estimación</a:t>
          </a:r>
          <a:r>
            <a:rPr lang="en-US" sz="1800" b="1" dirty="0">
              <a:latin typeface="+mj-lt"/>
            </a:rPr>
            <a:t> de </a:t>
          </a:r>
          <a:r>
            <a:rPr lang="en-US" sz="1800" b="1" dirty="0" err="1">
              <a:latin typeface="+mj-lt"/>
            </a:rPr>
            <a:t>Probabilidades</a:t>
          </a:r>
          <a:endParaRPr lang="en-US" sz="1800" b="1" dirty="0">
            <a:latin typeface="+mj-lt"/>
          </a:endParaRPr>
        </a:p>
      </dgm:t>
    </dgm:pt>
    <dgm:pt modelId="{A7BC3D15-8580-4F45-8D4A-79D359CD3E90}" type="parTrans" cxnId="{F4219920-759D-493B-9519-985866A93EAA}">
      <dgm:prSet/>
      <dgm:spPr/>
      <dgm:t>
        <a:bodyPr/>
        <a:lstStyle/>
        <a:p>
          <a:pPr algn="l"/>
          <a:endParaRPr lang="en-US" sz="1400" b="1">
            <a:latin typeface="+mj-lt"/>
          </a:endParaRPr>
        </a:p>
      </dgm:t>
    </dgm:pt>
    <dgm:pt modelId="{874B3A67-1848-44A7-8CA1-3C13B27A930F}" type="sibTrans" cxnId="{F4219920-759D-493B-9519-985866A93EAA}">
      <dgm:prSet custT="1"/>
      <dgm:spPr/>
      <dgm:t>
        <a:bodyPr/>
        <a:lstStyle/>
        <a:p>
          <a:pPr algn="l"/>
          <a:endParaRPr lang="en-US" sz="1400" b="1">
            <a:latin typeface="+mj-lt"/>
          </a:endParaRPr>
        </a:p>
      </dgm:t>
    </dgm:pt>
    <mc:AlternateContent xmlns:mc="http://schemas.openxmlformats.org/markup-compatibility/2006" xmlns:a14="http://schemas.microsoft.com/office/drawing/2010/main">
      <mc:Choice Requires="a14">
        <dgm:pt modelId="{87623D16-92FB-4E43-B173-3ACC0BE93664}">
          <dgm:prSet phldrT="[Texto]" custT="1"/>
          <dgm:spPr/>
          <dgm:t>
            <a:bodyPr/>
            <a:lstStyle/>
            <a:p>
              <a:pPr algn="l">
                <a:buFont typeface="+mj-lt"/>
                <a:buAutoNum type="alphaLcParenR"/>
              </a:pPr>
              <a:r>
                <a:rPr lang="en-US" sz="1400" b="0" dirty="0">
                  <a:latin typeface="+mj-lt"/>
                </a:rPr>
                <a:t> </a:t>
              </a:r>
              <a:r>
                <a:rPr lang="en-US" sz="1400" b="0" dirty="0" err="1">
                  <a:latin typeface="+mj-lt"/>
                </a:rPr>
                <a:t>Información</a:t>
              </a:r>
              <a:r>
                <a:rPr lang="en-US" sz="1400" b="0" dirty="0">
                  <a:latin typeface="+mj-lt"/>
                </a:rPr>
                <a:t> </a:t>
              </a:r>
              <a:r>
                <a:rPr lang="en-US" sz="1400" b="0" dirty="0" err="1">
                  <a:latin typeface="+mj-lt"/>
                </a:rPr>
                <a:t>Histórica</a:t>
              </a:r>
              <a:r>
                <a:rPr lang="en-US" sz="1400" b="0" dirty="0">
                  <a:latin typeface="+mj-lt"/>
                </a:rPr>
                <a:t> </a:t>
              </a:r>
              <a:r>
                <a:rPr lang="en-US" sz="1400" b="1" dirty="0">
                  <a:latin typeface="+mj-lt"/>
                </a:rPr>
                <a:t>(</a:t>
              </a:r>
              <a14:m>
                <m:oMath xmlns:m="http://schemas.openxmlformats.org/officeDocument/2006/math">
                  <m:r>
                    <a:rPr lang="en-US" sz="1400" b="1" i="1" smtClean="0">
                      <a:latin typeface="Cambria Math" panose="02040503050406030204" pitchFamily="18" charset="0"/>
                    </a:rPr>
                    <m:t>𝕏</m:t>
                  </m:r>
                  <m:r>
                    <a:rPr lang="es-MX" sz="1400" b="1" i="1" smtClean="0">
                      <a:latin typeface="Cambria Math" panose="02040503050406030204" pitchFamily="18" charset="0"/>
                    </a:rPr>
                    <m:t>, </m:t>
                  </m:r>
                  <m:r>
                    <a:rPr lang="en-US" sz="1400" b="1" i="1" smtClean="0">
                      <a:latin typeface="Cambria Math" panose="02040503050406030204" pitchFamily="18" charset="0"/>
                    </a:rPr>
                    <m:t>𝕐</m:t>
                  </m:r>
                </m:oMath>
              </a14:m>
              <a:r>
                <a:rPr lang="en-US" sz="1400" b="1" dirty="0">
                  <a:latin typeface="+mj-lt"/>
                </a:rPr>
                <a:t>)</a:t>
              </a:r>
            </a:p>
          </dgm:t>
        </dgm:pt>
      </mc:Choice>
      <mc:Fallback xmlns="">
        <dgm:pt modelId="{87623D16-92FB-4E43-B173-3ACC0BE93664}">
          <dgm:prSet phldrT="[Texto]" custT="1"/>
          <dgm:spPr/>
          <dgm:t>
            <a:bodyPr/>
            <a:lstStyle/>
            <a:p>
              <a:pPr algn="l">
                <a:buFont typeface="+mj-lt"/>
                <a:buAutoNum type="alphaLcParenR"/>
              </a:pPr>
              <a:r>
                <a:rPr lang="en-US" sz="1400" b="0" dirty="0">
                  <a:latin typeface="+mj-lt"/>
                </a:rPr>
                <a:t> </a:t>
              </a:r>
              <a:r>
                <a:rPr lang="en-US" sz="1400" b="0" dirty="0" err="1">
                  <a:latin typeface="+mj-lt"/>
                </a:rPr>
                <a:t>Información</a:t>
              </a:r>
              <a:r>
                <a:rPr lang="en-US" sz="1400" b="0" dirty="0">
                  <a:latin typeface="+mj-lt"/>
                </a:rPr>
                <a:t> </a:t>
              </a:r>
              <a:r>
                <a:rPr lang="en-US" sz="1400" b="0" dirty="0" err="1">
                  <a:latin typeface="+mj-lt"/>
                </a:rPr>
                <a:t>Histórica</a:t>
              </a:r>
              <a:r>
                <a:rPr lang="en-US" sz="1400" b="0" dirty="0">
                  <a:latin typeface="+mj-lt"/>
                </a:rPr>
                <a:t> </a:t>
              </a:r>
              <a:r>
                <a:rPr lang="en-US" sz="1400" b="1" dirty="0">
                  <a:latin typeface="+mj-lt"/>
                </a:rPr>
                <a:t>(</a:t>
              </a:r>
              <a:r>
                <a:rPr lang="en-US" sz="1400" b="1" i="0">
                  <a:latin typeface="+mj-lt"/>
                </a:rPr>
                <a:t>𝕏</a:t>
              </a:r>
              <a:r>
                <a:rPr lang="es-MX" sz="1400" b="1" i="0">
                  <a:latin typeface="+mj-lt"/>
                </a:rPr>
                <a:t>, </a:t>
              </a:r>
              <a:r>
                <a:rPr lang="en-US" sz="1400" b="1" i="0">
                  <a:latin typeface="+mj-lt"/>
                </a:rPr>
                <a:t>𝕐</a:t>
              </a:r>
              <a:r>
                <a:rPr lang="en-US" sz="1400" b="1" dirty="0">
                  <a:latin typeface="+mj-lt"/>
                </a:rPr>
                <a:t>)</a:t>
              </a:r>
            </a:p>
          </dgm:t>
        </dgm:pt>
      </mc:Fallback>
    </mc:AlternateContent>
    <dgm:pt modelId="{CF8281D6-86ED-49DD-8AB6-34FCD6AA5EDD}" type="parTrans" cxnId="{51DBC0D2-6ED3-44F5-BF86-645C6ADBDC5F}">
      <dgm:prSet/>
      <dgm:spPr/>
      <dgm:t>
        <a:bodyPr/>
        <a:lstStyle/>
        <a:p>
          <a:pPr algn="l"/>
          <a:endParaRPr lang="en-US" sz="1400" b="1">
            <a:latin typeface="+mj-lt"/>
          </a:endParaRPr>
        </a:p>
      </dgm:t>
    </dgm:pt>
    <dgm:pt modelId="{AD807EA8-6FA1-4B36-9E50-C9E5013EECC4}" type="sibTrans" cxnId="{51DBC0D2-6ED3-44F5-BF86-645C6ADBDC5F}">
      <dgm:prSet/>
      <dgm:spPr/>
      <dgm:t>
        <a:bodyPr/>
        <a:lstStyle/>
        <a:p>
          <a:pPr algn="l"/>
          <a:endParaRPr lang="en-US" sz="1400" b="1">
            <a:latin typeface="+mj-lt"/>
          </a:endParaRPr>
        </a:p>
      </dgm:t>
    </dgm:pt>
    <mc:AlternateContent xmlns:mc="http://schemas.openxmlformats.org/markup-compatibility/2006" xmlns:a14="http://schemas.microsoft.com/office/drawing/2010/main">
      <mc:Choice Requires="a14">
        <dgm:pt modelId="{82749C15-76BA-40C1-B8D4-163CE0ED2BC8}">
          <dgm:prSet phldrT="[Texto]" custT="1"/>
          <dgm:spPr/>
          <dgm:t>
            <a:bodyPr/>
            <a:lstStyle/>
            <a:p>
              <a:pPr algn="l"/>
              <a:r>
                <a:rPr lang="en-US" sz="1800" b="1" dirty="0">
                  <a:latin typeface="+mj-lt"/>
                </a:rPr>
                <a:t>3. </a:t>
              </a:r>
              <a:r>
                <a:rPr lang="en-US" sz="1800" b="1" dirty="0" err="1">
                  <a:latin typeface="+mj-lt"/>
                </a:rPr>
                <a:t>Optimización</a:t>
              </a:r>
              <a:r>
                <a:rPr lang="en-US" sz="1800" b="1" dirty="0">
                  <a:latin typeface="+mj-lt"/>
                </a:rPr>
                <a:t> para </a:t>
              </a:r>
              <a14:m>
                <m:oMath xmlns:m="http://schemas.openxmlformats.org/officeDocument/2006/math">
                  <m:r>
                    <a:rPr lang="en-US" sz="1800" b="1" i="1" dirty="0" smtClean="0">
                      <a:latin typeface="Cambria Math" panose="02040503050406030204" pitchFamily="18" charset="0"/>
                    </a:rPr>
                    <m:t>ℓ</m:t>
                  </m:r>
                </m:oMath>
              </a14:m>
              <a:endParaRPr lang="en-US" sz="1800" b="1" dirty="0">
                <a:latin typeface="+mj-lt"/>
              </a:endParaRPr>
            </a:p>
          </dgm:t>
        </dgm:pt>
      </mc:Choice>
      <mc:Fallback xmlns="">
        <dgm:pt modelId="{82749C15-76BA-40C1-B8D4-163CE0ED2BC8}">
          <dgm:prSet phldrT="[Texto]" custT="1"/>
          <dgm:spPr/>
          <dgm:t>
            <a:bodyPr/>
            <a:lstStyle/>
            <a:p>
              <a:pPr algn="l"/>
              <a:r>
                <a:rPr lang="en-US" sz="1800" b="1" dirty="0">
                  <a:latin typeface="+mj-lt"/>
                </a:rPr>
                <a:t>3. </a:t>
              </a:r>
              <a:r>
                <a:rPr lang="en-US" sz="1800" b="1" dirty="0" err="1">
                  <a:latin typeface="+mj-lt"/>
                </a:rPr>
                <a:t>Optimización</a:t>
              </a:r>
              <a:r>
                <a:rPr lang="en-US" sz="1800" b="1" dirty="0">
                  <a:latin typeface="+mj-lt"/>
                </a:rPr>
                <a:t> para </a:t>
              </a:r>
              <a:r>
                <a:rPr lang="en-US" sz="1800" b="1" i="0" dirty="0">
                  <a:latin typeface="+mj-lt"/>
                </a:rPr>
                <a:t>ℓ</a:t>
              </a:r>
              <a:endParaRPr lang="en-US" sz="1800" b="1" dirty="0">
                <a:latin typeface="+mj-lt"/>
              </a:endParaRPr>
            </a:p>
          </dgm:t>
        </dgm:pt>
      </mc:Fallback>
    </mc:AlternateContent>
    <dgm:pt modelId="{0B43DE07-F118-4482-9177-0C11233A6FD2}" type="parTrans" cxnId="{A6A227D3-CECE-43A7-9120-0F551DCBB4CA}">
      <dgm:prSet/>
      <dgm:spPr/>
      <dgm:t>
        <a:bodyPr/>
        <a:lstStyle/>
        <a:p>
          <a:pPr algn="l"/>
          <a:endParaRPr lang="en-US" sz="1400" b="1">
            <a:latin typeface="+mj-lt"/>
          </a:endParaRPr>
        </a:p>
      </dgm:t>
    </dgm:pt>
    <dgm:pt modelId="{972E316F-391E-4F52-B235-84B00068C436}" type="sibTrans" cxnId="{A6A227D3-CECE-43A7-9120-0F551DCBB4CA}">
      <dgm:prSet custT="1"/>
      <dgm:spPr/>
      <dgm:t>
        <a:bodyPr/>
        <a:lstStyle/>
        <a:p>
          <a:pPr algn="l"/>
          <a:endParaRPr lang="en-US" sz="1400" b="1">
            <a:latin typeface="+mj-lt"/>
          </a:endParaRPr>
        </a:p>
      </dgm:t>
    </dgm:pt>
    <dgm:pt modelId="{501B5F67-4D18-491B-936D-9479AE8E9E27}">
      <dgm:prSet phldrT="[Texto]" custT="1"/>
      <dgm:spPr/>
      <dgm:t>
        <a:bodyPr/>
        <a:lstStyle/>
        <a:p>
          <a:pPr algn="l"/>
          <a:r>
            <a:rPr lang="en-US" sz="1400" b="0" dirty="0">
              <a:latin typeface="+mj-lt"/>
            </a:rPr>
            <a:t>Dada la </a:t>
          </a:r>
          <a:r>
            <a:rPr lang="en-US" sz="1400" b="0" dirty="0" err="1">
              <a:latin typeface="+mj-lt"/>
            </a:rPr>
            <a:t>información</a:t>
          </a:r>
          <a:r>
            <a:rPr lang="en-US" sz="1400" b="0" dirty="0">
              <a:latin typeface="+mj-lt"/>
            </a:rPr>
            <a:t> y </a:t>
          </a:r>
          <a:r>
            <a:rPr lang="en-US" sz="1400" b="0" dirty="0" err="1">
              <a:latin typeface="+mj-lt"/>
            </a:rPr>
            <a:t>el</a:t>
          </a:r>
          <a:r>
            <a:rPr lang="en-US" sz="1400" b="0" dirty="0">
              <a:latin typeface="+mj-lt"/>
            </a:rPr>
            <a:t> </a:t>
          </a:r>
          <a:r>
            <a:rPr lang="en-US" sz="1400" b="0" dirty="0" err="1">
              <a:latin typeface="+mj-lt"/>
            </a:rPr>
            <a:t>perfil</a:t>
          </a:r>
          <a:r>
            <a:rPr lang="en-US" sz="1400" b="0" dirty="0">
              <a:latin typeface="+mj-lt"/>
            </a:rPr>
            <a:t> de </a:t>
          </a:r>
          <a:r>
            <a:rPr lang="en-US" sz="1400" b="0" dirty="0" err="1">
              <a:latin typeface="+mj-lt"/>
            </a:rPr>
            <a:t>riesgos</a:t>
          </a:r>
          <a:r>
            <a:rPr lang="en-US" sz="1400" b="0" dirty="0">
              <a:latin typeface="+mj-lt"/>
            </a:rPr>
            <a:t> de la </a:t>
          </a:r>
          <a:r>
            <a:rPr lang="en-US" sz="1400" b="0" dirty="0" err="1">
              <a:latin typeface="+mj-lt"/>
            </a:rPr>
            <a:t>apostadora</a:t>
          </a:r>
          <a:r>
            <a:rPr lang="en-US" sz="1400" b="0" dirty="0">
              <a:latin typeface="+mj-lt"/>
            </a:rPr>
            <a:t>, </a:t>
          </a:r>
          <a:r>
            <a:rPr lang="en-US" sz="1400" b="0" dirty="0" err="1">
              <a:latin typeface="+mj-lt"/>
            </a:rPr>
            <a:t>encontrar</a:t>
          </a:r>
          <a:r>
            <a:rPr lang="en-US" sz="1400" b="0" dirty="0">
              <a:latin typeface="+mj-lt"/>
            </a:rPr>
            <a:t> </a:t>
          </a:r>
          <a:r>
            <a:rPr lang="en-US" sz="1400" b="0" dirty="0" err="1">
              <a:latin typeface="+mj-lt"/>
            </a:rPr>
            <a:t>mediante</a:t>
          </a:r>
          <a:r>
            <a:rPr lang="en-US" sz="1400" b="0" dirty="0">
              <a:latin typeface="+mj-lt"/>
            </a:rPr>
            <a:t>:</a:t>
          </a:r>
        </a:p>
      </dgm:t>
    </dgm:pt>
    <dgm:pt modelId="{6A3B4C19-E63B-48A9-B132-A776AE9BDCE1}" type="parTrans" cxnId="{A58AFB9E-051A-4723-B6FD-14105A9E3C48}">
      <dgm:prSet/>
      <dgm:spPr/>
      <dgm:t>
        <a:bodyPr/>
        <a:lstStyle/>
        <a:p>
          <a:pPr algn="l"/>
          <a:endParaRPr lang="en-US" sz="1400" b="1">
            <a:latin typeface="+mj-lt"/>
          </a:endParaRPr>
        </a:p>
      </dgm:t>
    </dgm:pt>
    <dgm:pt modelId="{5AF5C8C5-C311-4451-80D9-745266278E48}" type="sibTrans" cxnId="{A58AFB9E-051A-4723-B6FD-14105A9E3C48}">
      <dgm:prSet/>
      <dgm:spPr/>
      <dgm:t>
        <a:bodyPr/>
        <a:lstStyle/>
        <a:p>
          <a:pPr algn="l"/>
          <a:endParaRPr lang="en-US" sz="1400" b="1">
            <a:latin typeface="+mj-lt"/>
          </a:endParaRPr>
        </a:p>
      </dgm:t>
    </dgm:pt>
    <dgm:pt modelId="{06ACA864-551B-4BFD-B214-0E2A87780C52}">
      <dgm:prSet custT="1"/>
      <dgm:spPr/>
      <dgm:t>
        <a:bodyPr/>
        <a:lstStyle/>
        <a:p>
          <a:pPr algn="l"/>
          <a:r>
            <a:rPr lang="en-US" sz="1800" b="1" dirty="0">
              <a:latin typeface="+mj-lt"/>
            </a:rPr>
            <a:t>4. </a:t>
          </a:r>
          <a:r>
            <a:rPr lang="en-US" sz="1800" b="1" dirty="0" err="1">
              <a:latin typeface="+mj-lt"/>
            </a:rPr>
            <a:t>Apostar</a:t>
          </a:r>
          <a:endParaRPr lang="en-US" sz="1800" b="1" dirty="0">
            <a:latin typeface="+mj-lt"/>
          </a:endParaRPr>
        </a:p>
      </dgm:t>
    </dgm:pt>
    <dgm:pt modelId="{75D807EF-C5E0-4E7C-9348-383F67094181}" type="parTrans" cxnId="{90DE70A4-8F49-4002-A2D1-5516E9C96059}">
      <dgm:prSet/>
      <dgm:spPr/>
      <dgm:t>
        <a:bodyPr/>
        <a:lstStyle/>
        <a:p>
          <a:pPr algn="l"/>
          <a:endParaRPr lang="en-US" sz="1400" b="1">
            <a:latin typeface="+mj-lt"/>
          </a:endParaRPr>
        </a:p>
      </dgm:t>
    </dgm:pt>
    <dgm:pt modelId="{472624AA-66B6-4ACA-B3EA-EF41859B7D44}" type="sibTrans" cxnId="{90DE70A4-8F49-4002-A2D1-5516E9C96059}">
      <dgm:prSet custT="1"/>
      <dgm:spPr/>
      <dgm:t>
        <a:bodyPr/>
        <a:lstStyle/>
        <a:p>
          <a:pPr algn="l"/>
          <a:endParaRPr lang="en-US" sz="1400" b="1">
            <a:latin typeface="+mj-lt"/>
          </a:endParaRPr>
        </a:p>
      </dgm:t>
    </dgm:pt>
    <dgm:pt modelId="{F8DCB28F-4C4E-4596-93C7-1CAB547BB103}">
      <dgm:prSet custT="1"/>
      <dgm:spPr/>
      <dgm:t>
        <a:bodyPr/>
        <a:lstStyle/>
        <a:p>
          <a:pPr algn="l"/>
          <a:r>
            <a:rPr lang="en-US" sz="1800" b="1" dirty="0">
              <a:latin typeface="+mj-lt"/>
            </a:rPr>
            <a:t>5. </a:t>
          </a:r>
          <a:r>
            <a:rPr lang="en-US" sz="1800" b="1" dirty="0" err="1">
              <a:latin typeface="+mj-lt"/>
            </a:rPr>
            <a:t>Evaluación</a:t>
          </a:r>
          <a:endParaRPr lang="en-US" sz="1800" b="1" dirty="0">
            <a:latin typeface="+mj-lt"/>
          </a:endParaRPr>
        </a:p>
      </dgm:t>
    </dgm:pt>
    <dgm:pt modelId="{357DF5CC-97A4-424E-8728-83BA14E7A742}" type="parTrans" cxnId="{3DC2BD0D-2BBF-439B-B225-AF460E03D058}">
      <dgm:prSet/>
      <dgm:spPr/>
      <dgm:t>
        <a:bodyPr/>
        <a:lstStyle/>
        <a:p>
          <a:pPr algn="l"/>
          <a:endParaRPr lang="en-US" sz="1400" b="1">
            <a:latin typeface="+mj-lt"/>
          </a:endParaRPr>
        </a:p>
      </dgm:t>
    </dgm:pt>
    <dgm:pt modelId="{171084FE-E7B5-4BCA-8F04-21E25F560E1A}" type="sibTrans" cxnId="{3DC2BD0D-2BBF-439B-B225-AF460E03D058}">
      <dgm:prSet/>
      <dgm:spPr/>
      <dgm:t>
        <a:bodyPr/>
        <a:lstStyle/>
        <a:p>
          <a:pPr algn="l"/>
          <a:endParaRPr lang="en-US" sz="1400" b="1">
            <a:latin typeface="+mj-lt"/>
          </a:endParaRPr>
        </a:p>
      </dgm:t>
    </dgm:pt>
    <mc:AlternateContent xmlns:mc="http://schemas.openxmlformats.org/markup-compatibility/2006" xmlns:a14="http://schemas.microsoft.com/office/drawing/2010/main">
      <mc:Choice Requires="a14">
        <dgm:pt modelId="{E6DFABE9-33D3-4DB0-A892-1484C34B4F8B}">
          <dgm:prSet custT="1"/>
          <dgm:spPr/>
          <dgm:t>
            <a:bodyPr/>
            <a:lstStyle/>
            <a:p>
              <a:pPr algn="l"/>
              <a:r>
                <a:rPr lang="en-US" sz="1400" b="0" dirty="0" err="1">
                  <a:latin typeface="+mj-lt"/>
                </a:rPr>
                <a:t>Apostar</a:t>
              </a:r>
              <a:r>
                <a:rPr lang="en-US" sz="1400" b="0" dirty="0">
                  <a:latin typeface="+mj-lt"/>
                </a:rPr>
                <a:t> la </a:t>
              </a:r>
              <a:r>
                <a:rPr lang="en-US" sz="1400" b="0" dirty="0" err="1">
                  <a:latin typeface="+mj-lt"/>
                </a:rPr>
                <a:t>fracción</a:t>
              </a:r>
              <a:r>
                <a:rPr lang="en-US" sz="1400" b="0" dirty="0">
                  <a:latin typeface="+mj-lt"/>
                </a:rPr>
                <a:t> </a:t>
              </a:r>
              <a14:m>
                <m:oMath xmlns:m="http://schemas.openxmlformats.org/officeDocument/2006/math">
                  <m:sSubSup>
                    <m:sSubSupPr>
                      <m:ctrlPr>
                        <a:rPr lang="en-US" sz="1400" b="0" i="1" dirty="0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ℓ</m:t>
                      </m:r>
                    </m:e>
                    <m:sub>
                      <m:r>
                        <a:rPr lang="en-US" sz="1400" b="0" i="1" dirty="0" err="1" smtClean="0">
                          <a:latin typeface="Cambria Math" panose="02040503050406030204" pitchFamily="18" charset="0"/>
                        </a:rPr>
                        <m:t>𝑖</m:t>
                      </m:r>
                    </m:sub>
                    <m:sup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∗</m:t>
                      </m:r>
                    </m:sup>
                  </m:sSubSup>
                </m:oMath>
              </a14:m>
              <a:r>
                <a:rPr lang="en-US" sz="1400" b="0" dirty="0">
                  <a:latin typeface="+mj-lt"/>
                </a:rPr>
                <a:t> al </a:t>
              </a:r>
              <a:r>
                <a:rPr lang="en-US" sz="1400" b="0" dirty="0" err="1">
                  <a:latin typeface="+mj-lt"/>
                </a:rPr>
                <a:t>evento</a:t>
              </a:r>
              <a:r>
                <a:rPr lang="en-US" sz="1400" b="0" dirty="0">
                  <a:latin typeface="+mj-lt"/>
                </a:rPr>
                <a:t> </a:t>
              </a:r>
              <a14:m>
                <m:oMath xmlns:m="http://schemas.openxmlformats.org/officeDocument/2006/math">
                  <m:r>
                    <a:rPr lang="en-US" sz="1400" b="0" i="1" dirty="0" smtClean="0">
                      <a:latin typeface="Cambria Math" panose="02040503050406030204" pitchFamily="18" charset="0"/>
                    </a:rPr>
                    <m:t>𝑖</m:t>
                  </m:r>
                </m:oMath>
              </a14:m>
              <a:endParaRPr lang="en-US" sz="1400" b="0" dirty="0">
                <a:latin typeface="+mj-lt"/>
              </a:endParaRPr>
            </a:p>
          </dgm:t>
        </dgm:pt>
      </mc:Choice>
      <mc:Fallback xmlns="">
        <dgm:pt modelId="{E6DFABE9-33D3-4DB0-A892-1484C34B4F8B}">
          <dgm:prSet custT="1"/>
          <dgm:spPr/>
          <dgm:t>
            <a:bodyPr/>
            <a:lstStyle/>
            <a:p>
              <a:pPr algn="l"/>
              <a:r>
                <a:rPr lang="en-US" sz="1400" b="0" dirty="0" err="1">
                  <a:latin typeface="+mj-lt"/>
                </a:rPr>
                <a:t>Apostar</a:t>
              </a:r>
              <a:r>
                <a:rPr lang="en-US" sz="1400" b="0" dirty="0">
                  <a:latin typeface="+mj-lt"/>
                </a:rPr>
                <a:t> la </a:t>
              </a:r>
              <a:r>
                <a:rPr lang="en-US" sz="1400" b="0" dirty="0" err="1">
                  <a:latin typeface="+mj-lt"/>
                </a:rPr>
                <a:t>fracción</a:t>
              </a:r>
              <a:r>
                <a:rPr lang="en-US" sz="1400" b="0" dirty="0">
                  <a:latin typeface="+mj-lt"/>
                </a:rPr>
                <a:t> </a:t>
              </a:r>
              <a:r>
                <a:rPr lang="en-US" sz="1400" b="0" i="0" dirty="0">
                  <a:latin typeface="+mj-lt"/>
                </a:rPr>
                <a:t>ℓ_</a:t>
              </a:r>
              <a:r>
                <a:rPr lang="en-US" sz="1400" b="0" i="0" dirty="0" err="1">
                  <a:latin typeface="+mj-lt"/>
                </a:rPr>
                <a:t>𝑖^</a:t>
              </a:r>
              <a:r>
                <a:rPr lang="en-US" sz="1400" b="0" i="0" dirty="0">
                  <a:latin typeface="+mj-lt"/>
                </a:rPr>
                <a:t>∗</a:t>
              </a:r>
              <a:r>
                <a:rPr lang="en-US" sz="1400" b="0" dirty="0">
                  <a:latin typeface="+mj-lt"/>
                </a:rPr>
                <a:t> al </a:t>
              </a:r>
              <a:r>
                <a:rPr lang="en-US" sz="1400" b="0" dirty="0" err="1">
                  <a:latin typeface="+mj-lt"/>
                </a:rPr>
                <a:t>evento</a:t>
              </a:r>
              <a:r>
                <a:rPr lang="en-US" sz="1400" b="0" dirty="0">
                  <a:latin typeface="+mj-lt"/>
                </a:rPr>
                <a:t> </a:t>
              </a:r>
              <a:r>
                <a:rPr lang="en-US" sz="1400" b="0" i="0" dirty="0">
                  <a:latin typeface="+mj-lt"/>
                </a:rPr>
                <a:t>𝑖</a:t>
              </a:r>
              <a:endParaRPr lang="en-US" sz="1400" b="0" dirty="0">
                <a:latin typeface="+mj-lt"/>
              </a:endParaRPr>
            </a:p>
          </dgm:t>
        </dgm:pt>
      </mc:Fallback>
    </mc:AlternateContent>
    <dgm:pt modelId="{C01DF805-9D3B-4671-B779-870108B9CDB2}" type="parTrans" cxnId="{377029B9-223E-4E01-B577-75E5A42CA6B7}">
      <dgm:prSet/>
      <dgm:spPr/>
      <dgm:t>
        <a:bodyPr/>
        <a:lstStyle/>
        <a:p>
          <a:pPr algn="l"/>
          <a:endParaRPr lang="en-US" sz="1400" b="1">
            <a:latin typeface="+mj-lt"/>
          </a:endParaRPr>
        </a:p>
      </dgm:t>
    </dgm:pt>
    <dgm:pt modelId="{C5278B81-4FD3-4B4B-BBB3-25B6EB5B095C}" type="sibTrans" cxnId="{377029B9-223E-4E01-B577-75E5A42CA6B7}">
      <dgm:prSet/>
      <dgm:spPr/>
      <dgm:t>
        <a:bodyPr/>
        <a:lstStyle/>
        <a:p>
          <a:pPr algn="l"/>
          <a:endParaRPr lang="en-US" sz="1400" b="1">
            <a:latin typeface="+mj-lt"/>
          </a:endParaRPr>
        </a:p>
      </dgm:t>
    </dgm:pt>
    <mc:AlternateContent xmlns:mc="http://schemas.openxmlformats.org/markup-compatibility/2006" xmlns:a14="http://schemas.microsoft.com/office/drawing/2010/main">
      <mc:Choice Requires="a14">
        <dgm:pt modelId="{9F6C2F60-BA73-47C2-A0F1-23A6F40EC3FA}">
          <dgm:prSet phldrT="[Texto]" custT="1"/>
          <dgm:spPr/>
          <dgm:t>
            <a:bodyPr/>
            <a:lstStyle/>
            <a:p>
              <a:pPr algn="l">
                <a:buFont typeface="+mj-lt"/>
                <a:buNone/>
              </a:pPr>
              <a:r>
                <a:rPr lang="en-US" sz="1400" b="0" kern="1200" dirty="0">
                  <a:solidFill>
                    <a:srgbClr val="009867">
                      <a:hueOff val="0"/>
                      <a:satOff val="0"/>
                      <a:lumOff val="0"/>
                      <a:alphaOff val="0"/>
                    </a:srgbClr>
                  </a:solidFill>
                  <a:latin typeface="+mj-lt"/>
                  <a:ea typeface="+mn-ea"/>
                  <a:cs typeface="+mn-cs"/>
                </a:rPr>
                <a:t>b) </a:t>
              </a:r>
              <a:r>
                <a:rPr lang="en-US" sz="1400" b="0" kern="1200" dirty="0" err="1">
                  <a:solidFill>
                    <a:srgbClr val="009867">
                      <a:hueOff val="0"/>
                      <a:satOff val="0"/>
                      <a:lumOff val="0"/>
                      <a:alphaOff val="0"/>
                    </a:srgbClr>
                  </a:solidFill>
                  <a:latin typeface="+mj-lt"/>
                  <a:ea typeface="+mn-ea"/>
                  <a:cs typeface="+mn-cs"/>
                </a:rPr>
                <a:t>Eventos</a:t>
              </a:r>
              <a:r>
                <a:rPr lang="en-US" sz="1400" b="0" kern="1200" dirty="0">
                  <a:solidFill>
                    <a:srgbClr val="009867">
                      <a:hueOff val="0"/>
                      <a:satOff val="0"/>
                      <a:lumOff val="0"/>
                      <a:alphaOff val="0"/>
                    </a:srgbClr>
                  </a:solidFill>
                  <a:latin typeface="+mj-lt"/>
                  <a:ea typeface="+mn-ea"/>
                  <a:cs typeface="+mn-cs"/>
                </a:rPr>
                <a:t> </a:t>
              </a:r>
              <a:r>
                <a:rPr lang="en-US" sz="1400" b="0" kern="1200" dirty="0" err="1">
                  <a:latin typeface="+mj-lt"/>
                </a:rPr>
                <a:t>Relevantes</a:t>
              </a:r>
              <a:r>
                <a:rPr lang="en-US" sz="1400" b="0" kern="1200" dirty="0">
                  <a:latin typeface="+mj-lt"/>
                </a:rPr>
                <a:t> a </a:t>
              </a:r>
              <a:r>
                <a:rPr lang="en-US" sz="1400" b="0" kern="1200" dirty="0" err="1">
                  <a:latin typeface="+mj-lt"/>
                </a:rPr>
                <a:t>Apostar</a:t>
              </a:r>
              <a:r>
                <a:rPr lang="en-US" sz="1400" b="0" kern="1200" dirty="0">
                  <a:latin typeface="+mj-lt"/>
                </a:rPr>
                <a:t> </a:t>
              </a:r>
              <a14:m>
                <m:oMath xmlns:m="http://schemas.openxmlformats.org/officeDocument/2006/math">
                  <m:r>
                    <a:rPr lang="en-US" sz="1400" b="1" i="1" kern="1200" dirty="0" smtClean="0">
                      <a:latin typeface="Cambria Math" panose="02040503050406030204" pitchFamily="18" charset="0"/>
                    </a:rPr>
                    <m:t>𝑬</m:t>
                  </m:r>
                </m:oMath>
              </a14:m>
              <a:endParaRPr lang="en-US" sz="1400" b="1" kern="1200" dirty="0">
                <a:latin typeface="+mj-lt"/>
              </a:endParaRPr>
            </a:p>
          </dgm:t>
        </dgm:pt>
      </mc:Choice>
      <mc:Fallback xmlns="">
        <dgm:pt modelId="{9F6C2F60-BA73-47C2-A0F1-23A6F40EC3FA}">
          <dgm:prSet phldrT="[Texto]" custT="1"/>
          <dgm:spPr/>
          <dgm:t>
            <a:bodyPr/>
            <a:lstStyle/>
            <a:p>
              <a:pPr algn="l">
                <a:buFont typeface="+mj-lt"/>
                <a:buNone/>
              </a:pPr>
              <a:r>
                <a:rPr lang="en-US" sz="1400" b="0" kern="1200" dirty="0">
                  <a:solidFill>
                    <a:srgbClr val="009867">
                      <a:hueOff val="0"/>
                      <a:satOff val="0"/>
                      <a:lumOff val="0"/>
                      <a:alphaOff val="0"/>
                    </a:srgbClr>
                  </a:solidFill>
                  <a:latin typeface="+mj-lt"/>
                  <a:ea typeface="+mn-ea"/>
                  <a:cs typeface="+mn-cs"/>
                </a:rPr>
                <a:t>b) </a:t>
              </a:r>
              <a:r>
                <a:rPr lang="en-US" sz="1400" b="0" kern="1200" dirty="0" err="1">
                  <a:solidFill>
                    <a:srgbClr val="009867">
                      <a:hueOff val="0"/>
                      <a:satOff val="0"/>
                      <a:lumOff val="0"/>
                      <a:alphaOff val="0"/>
                    </a:srgbClr>
                  </a:solidFill>
                  <a:latin typeface="+mj-lt"/>
                  <a:ea typeface="+mn-ea"/>
                  <a:cs typeface="+mn-cs"/>
                </a:rPr>
                <a:t>Eventos</a:t>
              </a:r>
              <a:r>
                <a:rPr lang="en-US" sz="1400" b="0" kern="1200" dirty="0">
                  <a:solidFill>
                    <a:srgbClr val="009867">
                      <a:hueOff val="0"/>
                      <a:satOff val="0"/>
                      <a:lumOff val="0"/>
                      <a:alphaOff val="0"/>
                    </a:srgbClr>
                  </a:solidFill>
                  <a:latin typeface="+mj-lt"/>
                  <a:ea typeface="+mn-ea"/>
                  <a:cs typeface="+mn-cs"/>
                </a:rPr>
                <a:t> </a:t>
              </a:r>
              <a:r>
                <a:rPr lang="en-US" sz="1400" b="0" kern="1200" dirty="0" err="1">
                  <a:latin typeface="+mj-lt"/>
                </a:rPr>
                <a:t>Relevantes</a:t>
              </a:r>
              <a:r>
                <a:rPr lang="en-US" sz="1400" b="0" kern="1200" dirty="0">
                  <a:latin typeface="+mj-lt"/>
                </a:rPr>
                <a:t> a </a:t>
              </a:r>
              <a:r>
                <a:rPr lang="en-US" sz="1400" b="0" kern="1200" dirty="0" err="1">
                  <a:latin typeface="+mj-lt"/>
                </a:rPr>
                <a:t>Apostar</a:t>
              </a:r>
              <a:r>
                <a:rPr lang="en-US" sz="1400" b="0" kern="1200" dirty="0">
                  <a:latin typeface="+mj-lt"/>
                </a:rPr>
                <a:t> </a:t>
              </a:r>
              <a:r>
                <a:rPr lang="en-US" sz="1400" b="1" i="0" kern="1200" dirty="0">
                  <a:latin typeface="+mj-lt"/>
                </a:rPr>
                <a:t>𝑬</a:t>
              </a:r>
              <a:endParaRPr lang="en-US" sz="1400" b="1" kern="1200" dirty="0">
                <a:latin typeface="+mj-lt"/>
              </a:endParaRPr>
            </a:p>
          </dgm:t>
        </dgm:pt>
      </mc:Fallback>
    </mc:AlternateContent>
    <dgm:pt modelId="{027F3265-5BB8-4D6E-88F9-59517F32C488}" type="parTrans" cxnId="{F7DC917C-6748-4255-BA0E-1D476E1BB83B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F5EFBFAC-2D77-4609-B818-AFDE90EC9D9D}" type="sibTrans" cxnId="{F7DC917C-6748-4255-BA0E-1D476E1BB83B}">
      <dgm:prSet/>
      <dgm:spPr/>
      <dgm:t>
        <a:bodyPr/>
        <a:lstStyle/>
        <a:p>
          <a:endParaRPr lang="en-US">
            <a:latin typeface="+mj-lt"/>
          </a:endParaRPr>
        </a:p>
      </dgm:t>
    </dgm:pt>
    <mc:AlternateContent xmlns:mc="http://schemas.openxmlformats.org/markup-compatibility/2006" xmlns:a14="http://schemas.microsoft.com/office/drawing/2010/main">
      <mc:Choice Requires="a14">
        <dgm:pt modelId="{E8226CD9-807E-4518-B16A-61EF759A2E55}">
          <dgm:prSet phldrT="[Texto]" custT="1"/>
          <dgm:spPr/>
          <dgm:t>
            <a:bodyPr/>
            <a:lstStyle/>
            <a:p>
              <a:pPr algn="l">
                <a:buFont typeface="+mj-lt"/>
                <a:buNone/>
              </a:pPr>
              <a:r>
                <a:rPr lang="en-US" sz="1400" b="0" kern="1200" dirty="0">
                  <a:latin typeface="+mj-lt"/>
                </a:rPr>
                <a:t>c) </a:t>
              </a:r>
              <a:r>
                <a:rPr lang="en-US" sz="1400" b="0" kern="1200" dirty="0" err="1">
                  <a:latin typeface="+mj-lt"/>
                </a:rPr>
                <a:t>Beneficios</a:t>
              </a:r>
              <a:r>
                <a:rPr lang="en-US" sz="1400" b="0" kern="1200" dirty="0">
                  <a:latin typeface="+mj-lt"/>
                </a:rPr>
                <a:t> y </a:t>
              </a:r>
              <a:r>
                <a:rPr lang="en-US" sz="1400" b="0" kern="1200" dirty="0" err="1">
                  <a:latin typeface="+mj-lt"/>
                </a:rPr>
                <a:t>Perjuicios</a:t>
              </a:r>
              <a:r>
                <a:rPr lang="en-US" sz="1400" b="0" kern="1200" dirty="0">
                  <a:latin typeface="+mj-lt"/>
                </a:rPr>
                <a:t> </a:t>
              </a:r>
              <a14:m>
                <m:oMath xmlns:m="http://schemas.openxmlformats.org/officeDocument/2006/math">
                  <m:r>
                    <a:rPr lang="en-US" sz="1400" b="1" i="1" kern="1200" dirty="0" smtClean="0">
                      <a:latin typeface="Cambria Math" panose="02040503050406030204" pitchFamily="18" charset="0"/>
                    </a:rPr>
                    <m:t>𝑪</m:t>
                  </m:r>
                </m:oMath>
              </a14:m>
              <a:endParaRPr lang="en-US" sz="1400" b="1" kern="1200" dirty="0">
                <a:latin typeface="+mj-lt"/>
              </a:endParaRPr>
            </a:p>
          </dgm:t>
        </dgm:pt>
      </mc:Choice>
      <mc:Fallback xmlns="">
        <dgm:pt modelId="{E8226CD9-807E-4518-B16A-61EF759A2E55}">
          <dgm:prSet phldrT="[Texto]" custT="1"/>
          <dgm:spPr/>
          <dgm:t>
            <a:bodyPr/>
            <a:lstStyle/>
            <a:p>
              <a:pPr algn="l">
                <a:buFont typeface="+mj-lt"/>
                <a:buNone/>
              </a:pPr>
              <a:r>
                <a:rPr lang="en-US" sz="1400" b="0" kern="1200" dirty="0">
                  <a:latin typeface="+mj-lt"/>
                </a:rPr>
                <a:t>c) </a:t>
              </a:r>
              <a:r>
                <a:rPr lang="en-US" sz="1400" b="0" kern="1200" dirty="0" err="1">
                  <a:latin typeface="+mj-lt"/>
                </a:rPr>
                <a:t>Beneficios</a:t>
              </a:r>
              <a:r>
                <a:rPr lang="en-US" sz="1400" b="0" kern="1200" dirty="0">
                  <a:latin typeface="+mj-lt"/>
                </a:rPr>
                <a:t> y </a:t>
              </a:r>
              <a:r>
                <a:rPr lang="en-US" sz="1400" b="0" kern="1200" dirty="0" err="1">
                  <a:latin typeface="+mj-lt"/>
                </a:rPr>
                <a:t>Perjuicios</a:t>
              </a:r>
              <a:r>
                <a:rPr lang="en-US" sz="1400" b="0" kern="1200" dirty="0">
                  <a:latin typeface="+mj-lt"/>
                </a:rPr>
                <a:t> </a:t>
              </a:r>
              <a:r>
                <a:rPr lang="en-US" sz="1400" b="1" i="0" kern="1200" dirty="0">
                  <a:latin typeface="+mj-lt"/>
                </a:rPr>
                <a:t>𝑪</a:t>
              </a:r>
              <a:endParaRPr lang="en-US" sz="1400" b="1" kern="1200" dirty="0">
                <a:latin typeface="+mj-lt"/>
              </a:endParaRPr>
            </a:p>
          </dgm:t>
        </dgm:pt>
      </mc:Fallback>
    </mc:AlternateContent>
    <dgm:pt modelId="{4DC613F0-F747-4B93-B282-7F8391F65699}" type="parTrans" cxnId="{8B0F478B-B39F-4EAB-8FFC-E966EE96F20F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16C90C25-31E0-4F81-BAE6-041F2EF8BCC9}" type="sibTrans" cxnId="{8B0F478B-B39F-4EAB-8FFC-E966EE96F20F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65AFE0D8-89C8-404D-B645-51BFD2DC0C14}">
      <dgm:prSet phldrT="[Texto]" custT="1"/>
      <dgm:spPr/>
      <dgm:t>
        <a:bodyPr/>
        <a:lstStyle/>
        <a:p>
          <a:pPr algn="l">
            <a:buFont typeface="+mj-lt"/>
            <a:buAutoNum type="arabicPeriod"/>
          </a:pPr>
          <a:endParaRPr lang="en-US" sz="1400" b="0" kern="1200" dirty="0">
            <a:latin typeface="+mj-lt"/>
          </a:endParaRPr>
        </a:p>
      </dgm:t>
    </dgm:pt>
    <dgm:pt modelId="{31E56BA6-20CC-4100-824F-D31E0EFCF999}" type="parTrans" cxnId="{DECEB1C7-C626-4012-8FB9-8E080A6D3F49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8A2F4DBD-4A67-445E-97FD-6C2BB9818FCE}" type="sibTrans" cxnId="{DECEB1C7-C626-4012-8FB9-8E080A6D3F49}">
      <dgm:prSet/>
      <dgm:spPr/>
      <dgm:t>
        <a:bodyPr/>
        <a:lstStyle/>
        <a:p>
          <a:endParaRPr lang="en-US">
            <a:latin typeface="+mj-lt"/>
          </a:endParaRPr>
        </a:p>
      </dgm:t>
    </dgm:pt>
    <mc:AlternateContent xmlns:mc="http://schemas.openxmlformats.org/markup-compatibility/2006" xmlns:a14="http://schemas.microsoft.com/office/drawing/2010/main">
      <mc:Choice Requires="a14">
        <dgm:pt modelId="{F75C2C43-BADE-4FED-B152-6EDBC2229471}">
          <dgm:prSet phldrT="[Texto]" custT="1"/>
          <dgm:spPr/>
          <dgm:t>
            <a:bodyPr/>
            <a:lstStyle/>
            <a:p>
              <a:pPr algn="l">
                <a:buFont typeface="+mj-lt"/>
                <a:buNone/>
              </a:pPr>
              <a:r>
                <a:rPr lang="es-MX" sz="1400" b="0" kern="1200" dirty="0">
                  <a:latin typeface="+mj-lt"/>
                </a:rPr>
                <a:t>d) Decisiones </a:t>
              </a:r>
              <a14:m>
                <m:oMath xmlns:m="http://schemas.openxmlformats.org/officeDocument/2006/math">
                  <m:r>
                    <a:rPr lang="en-US" sz="1400" b="1" i="1" kern="1200" dirty="0" smtClean="0">
                      <a:latin typeface="Cambria Math" panose="02040503050406030204" pitchFamily="18" charset="0"/>
                    </a:rPr>
                    <m:t>𝑫</m:t>
                  </m:r>
                </m:oMath>
              </a14:m>
              <a:r>
                <a:rPr lang="en-US" sz="1400" b="0" kern="1200" dirty="0">
                  <a:latin typeface="+mj-lt"/>
                </a:rPr>
                <a:t> (</a:t>
              </a:r>
              <a:r>
                <a:rPr lang="en-US" sz="1400" b="0" kern="1200" dirty="0" err="1">
                  <a:latin typeface="+mj-lt"/>
                </a:rPr>
                <a:t>loterías</a:t>
              </a:r>
              <a:r>
                <a:rPr lang="en-US" sz="1400" b="0" kern="1200" dirty="0">
                  <a:latin typeface="+mj-lt"/>
                </a:rPr>
                <a:t> </a:t>
              </a:r>
              <a14:m>
                <m:oMath xmlns:m="http://schemas.openxmlformats.org/officeDocument/2006/math">
                  <m:r>
                    <a:rPr lang="en-US" sz="1400" b="1" i="1" kern="1200" smtClean="0">
                      <a:latin typeface="Cambria Math" panose="02040503050406030204" pitchFamily="18" charset="0"/>
                    </a:rPr>
                    <m:t>𝓛</m:t>
                  </m:r>
                </m:oMath>
              </a14:m>
              <a:r>
                <a:rPr lang="en-US" sz="1400" b="0" kern="1200" dirty="0">
                  <a:latin typeface="+mj-lt"/>
                </a:rPr>
                <a:t>) y </a:t>
              </a:r>
              <a:r>
                <a:rPr lang="en-US" sz="1400" b="0" kern="1200" dirty="0" err="1">
                  <a:latin typeface="+mj-lt"/>
                </a:rPr>
                <a:t>Restricciones</a:t>
              </a:r>
              <a:endParaRPr lang="en-US" sz="1400" b="0" kern="1200" dirty="0">
                <a:latin typeface="+mj-lt"/>
              </a:endParaRPr>
            </a:p>
          </dgm:t>
        </dgm:pt>
      </mc:Choice>
      <mc:Fallback xmlns="">
        <dgm:pt modelId="{F75C2C43-BADE-4FED-B152-6EDBC2229471}">
          <dgm:prSet phldrT="[Texto]" custT="1"/>
          <dgm:spPr/>
          <dgm:t>
            <a:bodyPr/>
            <a:lstStyle/>
            <a:p>
              <a:pPr algn="l">
                <a:buFont typeface="+mj-lt"/>
                <a:buNone/>
              </a:pPr>
              <a:r>
                <a:rPr lang="es-MX" sz="1400" b="0" kern="1200" dirty="0">
                  <a:latin typeface="+mj-lt"/>
                </a:rPr>
                <a:t>d) Decisiones </a:t>
              </a:r>
              <a:r>
                <a:rPr lang="en-US" sz="1400" b="1" i="0" kern="1200" dirty="0">
                  <a:latin typeface="+mj-lt"/>
                </a:rPr>
                <a:t>𝑫</a:t>
              </a:r>
              <a:r>
                <a:rPr lang="en-US" sz="1400" b="0" kern="1200" dirty="0">
                  <a:latin typeface="+mj-lt"/>
                </a:rPr>
                <a:t> (</a:t>
              </a:r>
              <a:r>
                <a:rPr lang="en-US" sz="1400" b="0" kern="1200" dirty="0" err="1">
                  <a:latin typeface="+mj-lt"/>
                </a:rPr>
                <a:t>loterías</a:t>
              </a:r>
              <a:r>
                <a:rPr lang="en-US" sz="1400" b="0" kern="1200" dirty="0">
                  <a:latin typeface="+mj-lt"/>
                </a:rPr>
                <a:t> </a:t>
              </a:r>
              <a:r>
                <a:rPr lang="en-US" sz="1400" b="1" i="0" kern="1200">
                  <a:latin typeface="+mj-lt"/>
                </a:rPr>
                <a:t>𝓛</a:t>
              </a:r>
              <a:r>
                <a:rPr lang="en-US" sz="1400" b="0" kern="1200" dirty="0">
                  <a:latin typeface="+mj-lt"/>
                </a:rPr>
                <a:t>) y </a:t>
              </a:r>
              <a:r>
                <a:rPr lang="en-US" sz="1400" b="0" kern="1200" dirty="0" err="1">
                  <a:latin typeface="+mj-lt"/>
                </a:rPr>
                <a:t>Restricciones</a:t>
              </a:r>
              <a:endParaRPr lang="en-US" sz="1400" b="0" kern="1200" dirty="0">
                <a:latin typeface="+mj-lt"/>
              </a:endParaRPr>
            </a:p>
          </dgm:t>
        </dgm:pt>
      </mc:Fallback>
    </mc:AlternateContent>
    <dgm:pt modelId="{663555C4-9D50-4879-9BBA-053FA54BE37C}" type="parTrans" cxnId="{2DD17484-B57E-4DE7-8CC6-491D2577B784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B3ED3572-EC73-4E3C-B8E7-F554A84995E2}" type="sibTrans" cxnId="{2DD17484-B57E-4DE7-8CC6-491D2577B784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0D269C87-54EA-4472-8BD8-3263F38924E2}">
      <dgm:prSet phldrT="[Texto]" custT="1"/>
      <dgm:spPr/>
      <dgm:t>
        <a:bodyPr/>
        <a:lstStyle/>
        <a:p>
          <a:pPr algn="l">
            <a:buFont typeface="+mj-lt"/>
            <a:buAutoNum type="arabicPeriod"/>
          </a:pPr>
          <a:endParaRPr lang="en-US" sz="1400" b="0" kern="1200" dirty="0">
            <a:latin typeface="+mj-lt"/>
          </a:endParaRPr>
        </a:p>
      </dgm:t>
    </dgm:pt>
    <dgm:pt modelId="{DF9CCB1B-BCAB-44E1-BF6E-F3A849D583F6}" type="parTrans" cxnId="{F36778F0-BF23-4D89-A250-0D2AF3BE395D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DBDCDEE8-3EC2-4146-A452-5887C2AD0B5F}" type="sibTrans" cxnId="{F36778F0-BF23-4D89-A250-0D2AF3BE395D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D0DA7639-5C36-40D6-A768-A239A8DDE346}">
      <dgm:prSet phldrT="[Texto]" custT="1"/>
      <dgm:spPr/>
      <dgm:t>
        <a:bodyPr/>
        <a:lstStyle/>
        <a:p>
          <a:pPr algn="l">
            <a:buFont typeface="+mj-lt"/>
            <a:buAutoNum type="alphaLcParenR"/>
          </a:pPr>
          <a:r>
            <a:rPr lang="en-US" sz="1400" b="0" dirty="0" err="1">
              <a:latin typeface="+mj-lt"/>
            </a:rPr>
            <a:t>Técnicas</a:t>
          </a:r>
          <a:r>
            <a:rPr lang="en-US" sz="1400" b="0" dirty="0">
              <a:latin typeface="+mj-lt"/>
            </a:rPr>
            <a:t> </a:t>
          </a:r>
          <a:r>
            <a:rPr lang="en-US" sz="1400" b="0" dirty="0" err="1">
              <a:latin typeface="+mj-lt"/>
            </a:rPr>
            <a:t>estadísticas</a:t>
          </a:r>
          <a:endParaRPr lang="en-US" sz="1400" b="0" dirty="0">
            <a:latin typeface="+mj-lt"/>
          </a:endParaRPr>
        </a:p>
      </dgm:t>
    </dgm:pt>
    <dgm:pt modelId="{1AD789B0-A1E2-4029-9FD2-878F5DCBA5EB}" type="parTrans" cxnId="{BCA5A0F5-C1D3-4F9E-8B45-001038E11BA4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717B587B-CC40-4AAD-B3C8-1F5817D2DE8B}" type="sibTrans" cxnId="{BCA5A0F5-C1D3-4F9E-8B45-001038E11BA4}">
      <dgm:prSet/>
      <dgm:spPr/>
      <dgm:t>
        <a:bodyPr/>
        <a:lstStyle/>
        <a:p>
          <a:endParaRPr lang="en-US">
            <a:latin typeface="+mj-lt"/>
          </a:endParaRPr>
        </a:p>
      </dgm:t>
    </dgm:pt>
    <mc:AlternateContent xmlns:mc="http://schemas.openxmlformats.org/markup-compatibility/2006" xmlns:a14="http://schemas.microsoft.com/office/drawing/2010/main">
      <mc:Choice Requires="a14">
        <dgm:pt modelId="{DE1CFD94-03AD-4E70-8739-AE50A4248827}">
          <dgm:prSet phldrT="[Texto]" custT="1"/>
          <dgm:spPr/>
          <dgm:t>
            <a:bodyPr/>
            <a:lstStyle/>
            <a:p>
              <a:pPr algn="l">
                <a:buFont typeface="+mj-lt"/>
                <a:buNone/>
              </a:pPr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400" b="1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400" b="1" i="1" dirty="0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acc>
                    <m:r>
                      <a:rPr lang="en-US" sz="1400" b="1" i="1" dirty="0" smtClean="0">
                        <a:latin typeface="Cambria Math" panose="02040503050406030204" pitchFamily="18" charset="0"/>
                      </a:rPr>
                      <m:t>= </m:t>
                    </m:r>
                    <m:acc>
                      <m:accPr>
                        <m:chr m:val="̂"/>
                        <m:ctrlPr>
                          <a:rPr lang="en-US" sz="1400" b="1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400" b="1" i="1" dirty="0" smtClean="0">
                            <a:latin typeface="Cambria Math" panose="02040503050406030204" pitchFamily="18" charset="0"/>
                          </a:rPr>
                          <m:t>𝒇</m:t>
                        </m:r>
                        <m:d>
                          <m:dPr>
                            <m:ctrlPr>
                              <a:rPr lang="en-US" sz="1400" b="1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b="1" i="1" dirty="0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</m:e>
                    </m:acc>
                    <m:r>
                      <a:rPr lang="en-US" sz="1400" b="1" i="1" dirty="0" smtClean="0">
                        <a:latin typeface="Cambria Math" panose="02040503050406030204" pitchFamily="18" charset="0"/>
                      </a:rPr>
                      <m:t>+ </m:t>
                    </m:r>
                    <m:r>
                      <a:rPr lang="en-US" sz="1400" b="1" i="1" dirty="0" smtClean="0">
                        <a:latin typeface="Cambria Math" panose="02040503050406030204" pitchFamily="18" charset="0"/>
                      </a:rPr>
                      <m:t>𝝐</m:t>
                    </m:r>
                  </m:oMath>
                </m:oMathPara>
              </a14:m>
              <a:endParaRPr lang="en-US" sz="1400" b="1" dirty="0">
                <a:latin typeface="+mj-lt"/>
              </a:endParaRPr>
            </a:p>
          </dgm:t>
        </dgm:pt>
      </mc:Choice>
      <mc:Fallback xmlns="">
        <dgm:pt modelId="{DE1CFD94-03AD-4E70-8739-AE50A4248827}">
          <dgm:prSet phldrT="[Texto]" custT="1"/>
          <dgm:spPr/>
          <dgm:t>
            <a:bodyPr/>
            <a:lstStyle/>
            <a:p>
              <a:pPr algn="l">
                <a:buFont typeface="+mj-lt"/>
                <a:buNone/>
              </a:pPr>
              <a:r>
                <a:rPr lang="en-US" sz="1400" b="1" i="0" dirty="0">
                  <a:latin typeface="+mj-lt"/>
                </a:rPr>
                <a:t>𝒚 ̂= (𝒇(𝒙) ) ̂+ 𝝐</a:t>
              </a:r>
              <a:endParaRPr lang="en-US" sz="1400" b="1" dirty="0">
                <a:latin typeface="+mj-lt"/>
              </a:endParaRPr>
            </a:p>
          </dgm:t>
        </dgm:pt>
      </mc:Fallback>
    </mc:AlternateContent>
    <dgm:pt modelId="{1CAB11EF-1463-41FF-B492-462EEBE0B886}" type="parTrans" cxnId="{730331F5-554B-4172-AB44-A104A936338F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223B7117-6A0B-4D2F-A351-830FD95A508C}" type="sibTrans" cxnId="{730331F5-554B-4172-AB44-A104A936338F}">
      <dgm:prSet/>
      <dgm:spPr/>
      <dgm:t>
        <a:bodyPr/>
        <a:lstStyle/>
        <a:p>
          <a:endParaRPr lang="en-US">
            <a:latin typeface="+mj-lt"/>
          </a:endParaRPr>
        </a:p>
      </dgm:t>
    </dgm:pt>
    <mc:AlternateContent xmlns:mc="http://schemas.openxmlformats.org/markup-compatibility/2006" xmlns:a14="http://schemas.microsoft.com/office/drawing/2010/main">
      <mc:Choice Requires="a14">
        <dgm:pt modelId="{51391865-63D0-4B76-8401-FF0E109FE029}">
          <dgm:prSet phldrT="[Texto]" custT="1"/>
          <dgm:spPr/>
          <dgm:t>
            <a:bodyPr/>
            <a:lstStyle/>
            <a:p>
              <a:pPr algn="l">
                <a:buNone/>
              </a:pPr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>
                      <m:sSubPr>
                        <m:ctrlPr>
                          <a:rPr lang="en-US" sz="1400" b="1" i="1" smtClean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1" i="1" dirty="0" smtClean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𝐚𝐫𝐠𝐦</m:t>
                        </m:r>
                        <m:r>
                          <a:rPr lang="en-US" sz="1400" b="1" dirty="0" smtClean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á</m:t>
                        </m:r>
                        <m:r>
                          <a:rPr lang="en-US" sz="1400" b="1" i="1" dirty="0" smtClean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𝐱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sz="1400" b="1" i="1" dirty="0" smtClean="0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b="1" i="1" dirty="0" smtClean="0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𝔼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1400" b="1" i="1" dirty="0" smtClean="0">
                                    <a:solidFill>
                                      <a:schemeClr val="bg1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400" b="1" i="1" dirty="0" smtClean="0">
                                    <a:solidFill>
                                      <a:schemeClr val="bg1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𝒖</m:t>
                                </m:r>
                                <m:d>
                                  <m:dPr>
                                    <m:ctrlPr>
                                      <a:rPr lang="en-US" sz="1400" b="1" i="1" dirty="0" smtClean="0">
                                        <a:solidFill>
                                          <a:schemeClr val="bg1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400" b="1" i="1" dirty="0" smtClean="0">
                                        <a:solidFill>
                                          <a:schemeClr val="bg1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𝑹</m:t>
                                    </m:r>
                                    <m:d>
                                      <m:dPr>
                                        <m:ctrlPr>
                                          <a:rPr lang="en-US" sz="1400" b="1" i="1" dirty="0" smtClean="0">
                                            <a:solidFill>
                                              <a:schemeClr val="bg1">
                                                <a:lumMod val="1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400" b="1" i="1" dirty="0" smtClean="0">
                                            <a:solidFill>
                                              <a:schemeClr val="bg1">
                                                <a:lumMod val="1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ℓ</m:t>
                                        </m:r>
                                      </m:e>
                                    </m:d>
                                  </m:e>
                                </m:d>
                              </m:e>
                            </m:d>
                          </m:e>
                        </m:d>
                      </m:e>
                      <m:sub>
                        <m:r>
                          <a:rPr lang="en-US" sz="1400" b="1" i="1" dirty="0" smtClean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ℓ</m:t>
                        </m:r>
                      </m:sub>
                    </m:sSub>
                  </m:oMath>
                </m:oMathPara>
              </a14:m>
              <a:endParaRPr lang="en-US" sz="1400" b="1" dirty="0">
                <a:solidFill>
                  <a:schemeClr val="bg1">
                    <a:lumMod val="10000"/>
                  </a:schemeClr>
                </a:solidFill>
                <a:latin typeface="+mj-lt"/>
              </a:endParaRPr>
            </a:p>
          </dgm:t>
        </dgm:pt>
      </mc:Choice>
      <mc:Fallback xmlns="">
        <dgm:pt modelId="{51391865-63D0-4B76-8401-FF0E109FE029}">
          <dgm:prSet phldrT="[Texto]" custT="1"/>
          <dgm:spPr/>
          <dgm:t>
            <a:bodyPr/>
            <a:lstStyle/>
            <a:p>
              <a:pPr algn="l">
                <a:buNone/>
              </a:pPr>
              <a:r>
                <a:rPr lang="en-US" sz="1400" b="1" i="0">
                  <a:solidFill>
                    <a:schemeClr val="bg1">
                      <a:lumMod val="10000"/>
                    </a:schemeClr>
                  </a:solidFill>
                  <a:latin typeface="+mj-lt"/>
                </a:rPr>
                <a:t>〖</a:t>
              </a:r>
              <a:r>
                <a:rPr lang="en-US" sz="1400" b="1" i="0" dirty="0">
                  <a:solidFill>
                    <a:schemeClr val="bg1">
                      <a:lumMod val="10000"/>
                    </a:schemeClr>
                  </a:solidFill>
                  <a:latin typeface="+mj-lt"/>
                </a:rPr>
                <a:t>𝐚𝐫𝐠𝐦á𝐱{</a:t>
              </a:r>
              <a:r>
                <a:rPr lang="en-US" sz="1400" b="1" i="0" dirty="0">
                  <a:solidFill>
                    <a:schemeClr val="bg1">
                      <a:lumMod val="10000"/>
                    </a:schemeClr>
                  </a:solidFill>
                  <a:latin typeface="+mj-lt"/>
                  <a:ea typeface="Cambria Math" panose="02040503050406030204" pitchFamily="18" charset="0"/>
                </a:rPr>
                <a:t>𝔼[</a:t>
              </a:r>
              <a:r>
                <a:rPr lang="en-US" sz="1400" b="1" i="0" dirty="0">
                  <a:solidFill>
                    <a:schemeClr val="bg1">
                      <a:lumMod val="10000"/>
                    </a:schemeClr>
                  </a:solidFill>
                  <a:latin typeface="+mj-lt"/>
                </a:rPr>
                <a:t>𝒖(𝑹(ℓ))]}</a:t>
              </a:r>
              <a:r>
                <a:rPr lang="en-US" sz="1400" b="1" i="0">
                  <a:solidFill>
                    <a:schemeClr val="bg1">
                      <a:lumMod val="10000"/>
                    </a:schemeClr>
                  </a:solidFill>
                  <a:latin typeface="+mj-lt"/>
                </a:rPr>
                <a:t>〗_</a:t>
              </a:r>
              <a:r>
                <a:rPr lang="en-US" sz="1400" b="1" i="0" dirty="0">
                  <a:solidFill>
                    <a:schemeClr val="bg1">
                      <a:lumMod val="10000"/>
                    </a:schemeClr>
                  </a:solidFill>
                  <a:latin typeface="+mj-lt"/>
                </a:rPr>
                <a:t>ℓ</a:t>
              </a:r>
              <a:endParaRPr lang="en-US" sz="1400" b="1" dirty="0">
                <a:solidFill>
                  <a:schemeClr val="bg1">
                    <a:lumMod val="10000"/>
                  </a:schemeClr>
                </a:solidFill>
                <a:latin typeface="+mj-lt"/>
              </a:endParaRPr>
            </a:p>
          </dgm:t>
        </dgm:pt>
      </mc:Fallback>
    </mc:AlternateContent>
    <dgm:pt modelId="{17F13DB1-8C10-4630-9328-5E2C83347197}" type="parTrans" cxnId="{9CCFF93E-8C2D-4DE9-99D9-B6A6E0812DB8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C777A6A1-CFE9-464F-AAB2-1324753CBE78}" type="sibTrans" cxnId="{9CCFF93E-8C2D-4DE9-99D9-B6A6E0812DB8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7F3A6973-6952-44AC-8912-3DF1711A208D}">
      <dgm:prSet phldrT="[Texto]" custT="1"/>
      <dgm:spPr/>
      <dgm:t>
        <a:bodyPr/>
        <a:lstStyle/>
        <a:p>
          <a:pPr algn="l"/>
          <a:endParaRPr lang="en-US" sz="1400" b="1" dirty="0">
            <a:latin typeface="+mj-lt"/>
          </a:endParaRPr>
        </a:p>
      </dgm:t>
    </dgm:pt>
    <dgm:pt modelId="{2C81B9FA-C8E0-4B7C-B807-822CC77ABF78}" type="parTrans" cxnId="{8A687AB5-F65F-4505-A93D-F498DD6D482C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6962A7AF-F30D-4D5A-9A84-C3B0155DBAEB}" type="sibTrans" cxnId="{8A687AB5-F65F-4505-A93D-F498DD6D482C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C448ADB6-5AEF-44AA-87D0-932A445F8D2E}">
      <dgm:prSet phldrT="[Texto]" custT="1"/>
      <dgm:spPr/>
      <dgm:t>
        <a:bodyPr/>
        <a:lstStyle/>
        <a:p>
          <a:pPr algn="l">
            <a:buNone/>
          </a:pPr>
          <a:r>
            <a:rPr lang="en-US" sz="1400" b="1" dirty="0" err="1">
              <a:solidFill>
                <a:schemeClr val="bg1">
                  <a:lumMod val="10000"/>
                </a:schemeClr>
              </a:solidFill>
              <a:latin typeface="+mj-lt"/>
            </a:rPr>
            <a:t>sujeto</a:t>
          </a:r>
          <a:r>
            <a:rPr lang="en-US" sz="1400" b="1" dirty="0">
              <a:solidFill>
                <a:schemeClr val="bg1">
                  <a:lumMod val="10000"/>
                </a:schemeClr>
              </a:solidFill>
              <a:latin typeface="+mj-lt"/>
            </a:rPr>
            <a:t> a</a:t>
          </a:r>
        </a:p>
      </dgm:t>
    </dgm:pt>
    <dgm:pt modelId="{667784E8-4FCC-4C5B-99AD-98A68815CB09}" type="parTrans" cxnId="{461A1CB9-534E-4A95-908B-3AC2BFC7F4A0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C65CBD7C-E527-4939-B235-1E3C64843A66}" type="sibTrans" cxnId="{461A1CB9-534E-4A95-908B-3AC2BFC7F4A0}">
      <dgm:prSet/>
      <dgm:spPr/>
      <dgm:t>
        <a:bodyPr/>
        <a:lstStyle/>
        <a:p>
          <a:endParaRPr lang="en-US">
            <a:latin typeface="+mj-lt"/>
          </a:endParaRPr>
        </a:p>
      </dgm:t>
    </dgm:pt>
    <mc:AlternateContent xmlns:mc="http://schemas.openxmlformats.org/markup-compatibility/2006" xmlns:a14="http://schemas.microsoft.com/office/drawing/2010/main">
      <mc:Choice Requires="a14">
        <dgm:pt modelId="{BE741D97-EE79-4EBE-8363-59C9A0ED0D62}">
          <dgm:prSet phldrT="[Texto]" custT="1"/>
          <dgm:spPr/>
          <dgm:t>
            <a:bodyPr/>
            <a:lstStyle/>
            <a:p>
              <a:pPr algn="l">
                <a:buNone/>
              </a:pPr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r>
                      <a:rPr lang="en-US" sz="1400" b="1" i="1" dirty="0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ℓ∈</m:t>
                    </m:r>
                    <m:r>
                      <a:rPr lang="en-US" sz="1400" b="1" i="1" dirty="0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𝕃</m:t>
                    </m:r>
                  </m:oMath>
                </m:oMathPara>
              </a14:m>
              <a:endParaRPr lang="en-US" sz="1400" b="1" dirty="0">
                <a:solidFill>
                  <a:schemeClr val="bg1">
                    <a:lumMod val="10000"/>
                  </a:schemeClr>
                </a:solidFill>
                <a:latin typeface="+mj-lt"/>
              </a:endParaRPr>
            </a:p>
          </dgm:t>
        </dgm:pt>
      </mc:Choice>
      <mc:Fallback xmlns="">
        <dgm:pt modelId="{BE741D97-EE79-4EBE-8363-59C9A0ED0D62}">
          <dgm:prSet phldrT="[Texto]" custT="1"/>
          <dgm:spPr/>
          <dgm:t>
            <a:bodyPr/>
            <a:lstStyle/>
            <a:p>
              <a:pPr algn="l">
                <a:buNone/>
              </a:pPr>
              <a:r>
                <a:rPr lang="en-US" sz="1400" b="1" i="0" dirty="0">
                  <a:solidFill>
                    <a:schemeClr val="bg1">
                      <a:lumMod val="10000"/>
                    </a:schemeClr>
                  </a:solidFill>
                  <a:latin typeface="+mj-lt"/>
                </a:rPr>
                <a:t>ℓ∈</a:t>
              </a:r>
              <a:r>
                <a:rPr lang="en-US" sz="1400" b="1" i="0" dirty="0">
                  <a:solidFill>
                    <a:schemeClr val="bg1">
                      <a:lumMod val="10000"/>
                    </a:schemeClr>
                  </a:solidFill>
                  <a:latin typeface="+mj-lt"/>
                  <a:ea typeface="Cambria Math" panose="02040503050406030204" pitchFamily="18" charset="0"/>
                </a:rPr>
                <a:t>𝕃</a:t>
              </a:r>
              <a:endParaRPr lang="en-US" sz="1400" b="1" dirty="0">
                <a:solidFill>
                  <a:schemeClr val="bg1">
                    <a:lumMod val="10000"/>
                  </a:schemeClr>
                </a:solidFill>
                <a:latin typeface="+mj-lt"/>
              </a:endParaRPr>
            </a:p>
          </dgm:t>
        </dgm:pt>
      </mc:Fallback>
    </mc:AlternateContent>
    <dgm:pt modelId="{7230C0B7-1A1A-4EF8-B983-BA54D47C0EA1}" type="parTrans" cxnId="{DE375DF1-EBD1-4AE5-91D8-FFB5B5A1D723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C8F38A32-A89E-4091-97D6-1BB95DCF5AE1}" type="sibTrans" cxnId="{DE375DF1-EBD1-4AE5-91D8-FFB5B5A1D723}">
      <dgm:prSet/>
      <dgm:spPr/>
      <dgm:t>
        <a:bodyPr/>
        <a:lstStyle/>
        <a:p>
          <a:endParaRPr lang="en-US">
            <a:latin typeface="+mj-lt"/>
          </a:endParaRPr>
        </a:p>
      </dgm:t>
    </dgm:pt>
    <mc:AlternateContent xmlns:mc="http://schemas.openxmlformats.org/markup-compatibility/2006" xmlns:a14="http://schemas.microsoft.com/office/drawing/2010/main">
      <mc:Choice Requires="a14">
        <dgm:pt modelId="{3A74647E-A973-4F59-9E3E-D84804BD8B29}">
          <dgm:prSet phldrT="[Texto]" custT="1"/>
          <dgm:spPr/>
          <dgm:t>
            <a:bodyPr/>
            <a:lstStyle/>
            <a:p>
              <a:pPr algn="l">
                <a:buFont typeface="+mj-lt"/>
                <a:buNone/>
              </a:pPr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r>
                      <a:rPr lang="en-US" sz="1400" b="1" i="1" kern="1200" dirty="0" smtClean="0">
                        <a:latin typeface="Cambria Math" panose="02040503050406030204" pitchFamily="18" charset="0"/>
                      </a:rPr>
                      <m:t>ℓ∈</m:t>
                    </m:r>
                    <m:r>
                      <a:rPr lang="en-US" sz="1400" b="1" i="1" kern="120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𝕃</m:t>
                    </m:r>
                  </m:oMath>
                </m:oMathPara>
              </a14:m>
              <a:endParaRPr lang="en-US" sz="1400" b="1" kern="1200" dirty="0">
                <a:latin typeface="+mj-lt"/>
              </a:endParaRPr>
            </a:p>
          </dgm:t>
        </dgm:pt>
      </mc:Choice>
      <mc:Fallback xmlns="">
        <dgm:pt modelId="{3A74647E-A973-4F59-9E3E-D84804BD8B29}">
          <dgm:prSet phldrT="[Texto]" custT="1"/>
          <dgm:spPr/>
          <dgm:t>
            <a:bodyPr/>
            <a:lstStyle/>
            <a:p>
              <a:pPr algn="l">
                <a:buFont typeface="+mj-lt"/>
                <a:buNone/>
              </a:pPr>
              <a:r>
                <a:rPr lang="en-US" sz="1400" b="1" i="0" kern="1200" dirty="0">
                  <a:latin typeface="+mj-lt"/>
                </a:rPr>
                <a:t>ℓ∈</a:t>
              </a:r>
              <a:r>
                <a:rPr lang="en-US" sz="1400" b="1" i="0" kern="1200" dirty="0">
                  <a:latin typeface="+mj-lt"/>
                  <a:ea typeface="Cambria Math" panose="02040503050406030204" pitchFamily="18" charset="0"/>
                </a:rPr>
                <a:t>𝕃</a:t>
              </a:r>
              <a:endParaRPr lang="en-US" sz="1400" b="1" kern="1200" dirty="0">
                <a:latin typeface="+mj-lt"/>
              </a:endParaRPr>
            </a:p>
          </dgm:t>
        </dgm:pt>
      </mc:Fallback>
    </mc:AlternateContent>
    <dgm:pt modelId="{E4B17DD5-120B-4CA6-8923-EECC1F69A85D}" type="parTrans" cxnId="{10160BA7-BD20-4367-8D98-2C6D865E66C3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80A2A2AB-981A-43DA-A3B5-D4FC4FE29B48}" type="sibTrans" cxnId="{10160BA7-BD20-4367-8D98-2C6D865E66C3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31AE44B9-23C9-4738-B6C4-515946718DF9}">
      <dgm:prSet phldrT="[Texto]" custT="1"/>
      <dgm:spPr/>
      <dgm:t>
        <a:bodyPr/>
        <a:lstStyle/>
        <a:p>
          <a:pPr algn="l">
            <a:buFont typeface="+mj-lt"/>
            <a:buAutoNum type="alphaLcParenR"/>
          </a:pPr>
          <a:endParaRPr lang="en-US" sz="1400" b="0" dirty="0">
            <a:latin typeface="+mj-lt"/>
          </a:endParaRPr>
        </a:p>
      </dgm:t>
    </dgm:pt>
    <dgm:pt modelId="{6B5C555A-91F0-45B7-B5B0-DF670338F0A7}" type="sibTrans" cxnId="{319F8801-C99C-4C9A-878F-1AC61E81B780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4F84AD05-31DB-41DD-9CA5-A4DCAA6AD849}" type="parTrans" cxnId="{319F8801-C99C-4C9A-878F-1AC61E81B780}">
      <dgm:prSet/>
      <dgm:spPr/>
      <dgm:t>
        <a:bodyPr/>
        <a:lstStyle/>
        <a:p>
          <a:endParaRPr lang="en-US">
            <a:latin typeface="+mj-lt"/>
          </a:endParaRPr>
        </a:p>
      </dgm:t>
    </dgm:pt>
    <mc:AlternateContent xmlns:mc="http://schemas.openxmlformats.org/markup-compatibility/2006" xmlns:a14="http://schemas.microsoft.com/office/drawing/2010/main">
      <mc:Choice Requires="a14">
        <dgm:pt modelId="{6EAE7448-544C-434F-B246-27DE19269508}">
          <dgm:prSet custT="1"/>
          <dgm:spPr/>
          <dgm:t>
            <a:bodyPr/>
            <a:lstStyle/>
            <a:p>
              <a:pPr algn="l">
                <a:buFont typeface="+mj-lt"/>
                <a:buAutoNum type="alphaLcParenR"/>
              </a:pPr>
              <a:r>
                <a:rPr lang="en-US" sz="1400" b="0" dirty="0" err="1">
                  <a:latin typeface="+mj-lt"/>
                </a:rPr>
                <a:t>Definir</a:t>
              </a:r>
              <a:r>
                <a:rPr lang="en-US" sz="1400" b="0" dirty="0">
                  <a:latin typeface="+mj-lt"/>
                </a:rPr>
                <a:t> </a:t>
              </a:r>
              <a:r>
                <a:rPr lang="en-US" sz="1400" b="0" dirty="0" err="1">
                  <a:latin typeface="+mj-lt"/>
                </a:rPr>
                <a:t>métricas</a:t>
              </a:r>
              <a:r>
                <a:rPr lang="en-US" sz="1400" b="0" dirty="0">
                  <a:latin typeface="+mj-lt"/>
                </a:rPr>
                <a:t> de </a:t>
              </a:r>
              <a:r>
                <a:rPr lang="en-US" sz="1400" b="0" dirty="0" err="1">
                  <a:latin typeface="+mj-lt"/>
                </a:rPr>
                <a:t>desempeño</a:t>
              </a:r>
              <a:r>
                <a:rPr lang="en-US" sz="1400" b="0" dirty="0">
                  <a:latin typeface="+mj-lt"/>
                </a:rPr>
                <a:t> de los </a:t>
              </a:r>
              <a:r>
                <a:rPr lang="en-US" sz="1400" b="0" dirty="0" err="1">
                  <a:latin typeface="+mj-lt"/>
                </a:rPr>
                <a:t>rendimientos</a:t>
              </a:r>
              <a:r>
                <a:rPr lang="en-US" sz="1400" b="0" dirty="0">
                  <a:latin typeface="+mj-lt"/>
                </a:rPr>
                <a:t> de las </a:t>
              </a:r>
              <a:r>
                <a:rPr lang="es-MX" sz="1400" b="0" noProof="0" dirty="0">
                  <a:latin typeface="+mj-lt"/>
                </a:rPr>
                <a:t>estrategias</a:t>
              </a:r>
              <a:r>
                <a:rPr lang="en-US" sz="1400" b="0" dirty="0">
                  <a:latin typeface="+mj-lt"/>
                </a:rPr>
                <a:t> </a:t>
              </a:r>
              <a14:m>
                <m:oMath xmlns:m="http://schemas.openxmlformats.org/officeDocument/2006/math">
                  <m:r>
                    <a:rPr lang="en-US" sz="1400" b="1" i="1" dirty="0" smtClean="0">
                      <a:latin typeface="Cambria Math" panose="02040503050406030204" pitchFamily="18" charset="0"/>
                    </a:rPr>
                    <m:t>ℓ</m:t>
                  </m:r>
                </m:oMath>
              </a14:m>
              <a:endParaRPr lang="en-US" sz="1400" b="1" dirty="0">
                <a:latin typeface="+mj-lt"/>
              </a:endParaRPr>
            </a:p>
          </dgm:t>
        </dgm:pt>
      </mc:Choice>
      <mc:Fallback xmlns="">
        <dgm:pt modelId="{6EAE7448-544C-434F-B246-27DE19269508}">
          <dgm:prSet custT="1"/>
          <dgm:spPr/>
          <dgm:t>
            <a:bodyPr/>
            <a:lstStyle/>
            <a:p>
              <a:pPr algn="l">
                <a:buFont typeface="+mj-lt"/>
                <a:buAutoNum type="alphaLcParenR"/>
              </a:pPr>
              <a:r>
                <a:rPr lang="en-US" sz="1400" b="0" dirty="0" err="1">
                  <a:latin typeface="+mj-lt"/>
                </a:rPr>
                <a:t>Definir</a:t>
              </a:r>
              <a:r>
                <a:rPr lang="en-US" sz="1400" b="0" dirty="0">
                  <a:latin typeface="+mj-lt"/>
                </a:rPr>
                <a:t> </a:t>
              </a:r>
              <a:r>
                <a:rPr lang="en-US" sz="1400" b="0" dirty="0" err="1">
                  <a:latin typeface="+mj-lt"/>
                </a:rPr>
                <a:t>métricas</a:t>
              </a:r>
              <a:r>
                <a:rPr lang="en-US" sz="1400" b="0" dirty="0">
                  <a:latin typeface="+mj-lt"/>
                </a:rPr>
                <a:t> de </a:t>
              </a:r>
              <a:r>
                <a:rPr lang="en-US" sz="1400" b="0" dirty="0" err="1">
                  <a:latin typeface="+mj-lt"/>
                </a:rPr>
                <a:t>desempeño</a:t>
              </a:r>
              <a:r>
                <a:rPr lang="en-US" sz="1400" b="0" dirty="0">
                  <a:latin typeface="+mj-lt"/>
                </a:rPr>
                <a:t> de los </a:t>
              </a:r>
              <a:r>
                <a:rPr lang="en-US" sz="1400" b="0" dirty="0" err="1">
                  <a:latin typeface="+mj-lt"/>
                </a:rPr>
                <a:t>rendimientos</a:t>
              </a:r>
              <a:r>
                <a:rPr lang="en-US" sz="1400" b="0" dirty="0">
                  <a:latin typeface="+mj-lt"/>
                </a:rPr>
                <a:t> de las </a:t>
              </a:r>
              <a:r>
                <a:rPr lang="es-MX" sz="1400" b="0" noProof="0" dirty="0">
                  <a:latin typeface="+mj-lt"/>
                </a:rPr>
                <a:t>estrategias</a:t>
              </a:r>
              <a:r>
                <a:rPr lang="en-US" sz="1400" b="0" dirty="0">
                  <a:latin typeface="+mj-lt"/>
                </a:rPr>
                <a:t> </a:t>
              </a:r>
              <a:r>
                <a:rPr lang="en-US" sz="1400" b="1" i="0" dirty="0">
                  <a:latin typeface="+mj-lt"/>
                </a:rPr>
                <a:t>ℓ</a:t>
              </a:r>
              <a:endParaRPr lang="en-US" sz="1400" b="1" dirty="0">
                <a:latin typeface="+mj-lt"/>
              </a:endParaRPr>
            </a:p>
          </dgm:t>
        </dgm:pt>
      </mc:Fallback>
    </mc:AlternateContent>
    <dgm:pt modelId="{7B9E611F-15C8-4A12-8C0B-5A677A6758EF}" type="parTrans" cxnId="{438F827D-B0DF-42AE-BC66-B61B898A58B7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63BF9920-AF88-4294-B545-B8D9AA4DB914}" type="sibTrans" cxnId="{438F827D-B0DF-42AE-BC66-B61B898A58B7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C8B20674-2ECE-46F1-9297-D1CB9BFEA633}">
      <dgm:prSet custT="1"/>
      <dgm:spPr/>
      <dgm:t>
        <a:bodyPr/>
        <a:lstStyle/>
        <a:p>
          <a:pPr algn="l">
            <a:buFont typeface="+mj-lt"/>
            <a:buAutoNum type="alphaLcParenR"/>
          </a:pPr>
          <a:r>
            <a:rPr lang="en-US" sz="1400" b="0" dirty="0" err="1">
              <a:latin typeface="+mj-lt"/>
            </a:rPr>
            <a:t>En</a:t>
          </a:r>
          <a:r>
            <a:rPr lang="en-US" sz="1400" b="0" dirty="0">
              <a:latin typeface="+mj-lt"/>
            </a:rPr>
            <a:t> </a:t>
          </a:r>
          <a:r>
            <a:rPr lang="en-US" sz="1400" b="0" dirty="0" err="1">
              <a:latin typeface="+mj-lt"/>
            </a:rPr>
            <a:t>caso</a:t>
          </a:r>
          <a:r>
            <a:rPr lang="en-US" sz="1400" b="0" dirty="0">
              <a:latin typeface="+mj-lt"/>
            </a:rPr>
            <a:t> de </a:t>
          </a:r>
          <a:r>
            <a:rPr lang="en-US" sz="1400" b="0" dirty="0" err="1">
              <a:latin typeface="+mj-lt"/>
            </a:rPr>
            <a:t>encontrar</a:t>
          </a:r>
          <a:r>
            <a:rPr lang="en-US" sz="1400" b="0" dirty="0">
              <a:latin typeface="+mj-lt"/>
            </a:rPr>
            <a:t> un </a:t>
          </a:r>
          <a:r>
            <a:rPr lang="en-US" sz="1400" b="0" dirty="0" err="1">
              <a:latin typeface="+mj-lt"/>
            </a:rPr>
            <a:t>pobre</a:t>
          </a:r>
          <a:r>
            <a:rPr lang="en-US" sz="1400" b="0" dirty="0">
              <a:latin typeface="+mj-lt"/>
            </a:rPr>
            <a:t> </a:t>
          </a:r>
          <a:r>
            <a:rPr lang="en-US" sz="1400" b="0" dirty="0" err="1">
              <a:latin typeface="+mj-lt"/>
            </a:rPr>
            <a:t>desempeño</a:t>
          </a:r>
          <a:r>
            <a:rPr lang="en-US" sz="1400" b="0" dirty="0">
              <a:latin typeface="+mj-lt"/>
            </a:rPr>
            <a:t> </a:t>
          </a:r>
          <a:r>
            <a:rPr lang="en-US" sz="1400" b="0" dirty="0" err="1">
              <a:latin typeface="+mj-lt"/>
            </a:rPr>
            <a:t>en</a:t>
          </a:r>
          <a:r>
            <a:rPr lang="en-US" sz="1400" b="0" dirty="0">
              <a:latin typeface="+mj-lt"/>
            </a:rPr>
            <a:t> los </a:t>
          </a:r>
          <a:r>
            <a:rPr lang="en-US" sz="1400" b="0" dirty="0" err="1">
              <a:latin typeface="+mj-lt"/>
            </a:rPr>
            <a:t>portafolios</a:t>
          </a:r>
          <a:r>
            <a:rPr lang="en-US" sz="1400" b="0" dirty="0">
              <a:latin typeface="+mj-lt"/>
            </a:rPr>
            <a:t>, </a:t>
          </a:r>
          <a:r>
            <a:rPr lang="en-US" sz="1400" b="0" dirty="0" err="1">
              <a:latin typeface="+mj-lt"/>
            </a:rPr>
            <a:t>ajustar</a:t>
          </a:r>
          <a:r>
            <a:rPr lang="en-US" sz="1400" b="0" dirty="0">
              <a:latin typeface="+mj-lt"/>
            </a:rPr>
            <a:t> </a:t>
          </a:r>
          <a:r>
            <a:rPr lang="en-US" sz="1400" b="1" dirty="0">
              <a:latin typeface="+mj-lt"/>
            </a:rPr>
            <a:t>(1.d) </a:t>
          </a:r>
          <a:r>
            <a:rPr lang="en-US" sz="1400" b="0" dirty="0">
              <a:latin typeface="+mj-lt"/>
            </a:rPr>
            <a:t>o </a:t>
          </a:r>
          <a:r>
            <a:rPr lang="en-US" sz="1400" b="1" dirty="0">
              <a:latin typeface="+mj-lt"/>
            </a:rPr>
            <a:t>(2)</a:t>
          </a:r>
          <a:endParaRPr lang="en-US" sz="1400" b="0" dirty="0">
            <a:latin typeface="+mj-lt"/>
          </a:endParaRPr>
        </a:p>
      </dgm:t>
    </dgm:pt>
    <dgm:pt modelId="{6E7B0BE0-E30B-4A9B-8089-511FF683D67D}" type="parTrans" cxnId="{1E39DEDA-1003-4B74-9095-0B6C18A5DBB3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C9DCACA6-250F-4B8B-B054-0F0713FC10F0}" type="sibTrans" cxnId="{1E39DEDA-1003-4B74-9095-0B6C18A5DBB3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E6C8159D-C4ED-4864-B9C9-BB29BF7B12FA}">
      <dgm:prSet custT="1"/>
      <dgm:spPr/>
      <dgm:t>
        <a:bodyPr/>
        <a:lstStyle/>
        <a:p>
          <a:pPr algn="just">
            <a:buFont typeface="+mj-lt"/>
            <a:buAutoNum type="alphaLcParenR"/>
          </a:pPr>
          <a:endParaRPr lang="en-US" sz="1400" b="0" dirty="0">
            <a:latin typeface="+mj-lt"/>
          </a:endParaRPr>
        </a:p>
      </dgm:t>
    </dgm:pt>
    <dgm:pt modelId="{EBD9CAEC-2246-4F34-9120-765BB3A71D8C}" type="parTrans" cxnId="{9F552BBA-D77E-4837-B877-4F72157C3CF9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E0888B98-AFEA-41F3-99E0-14A468DBF06C}" type="sibTrans" cxnId="{9F552BBA-D77E-4837-B877-4F72157C3CF9}">
      <dgm:prSet/>
      <dgm:spPr/>
      <dgm:t>
        <a:bodyPr/>
        <a:lstStyle/>
        <a:p>
          <a:endParaRPr lang="en-US">
            <a:latin typeface="+mj-lt"/>
          </a:endParaRPr>
        </a:p>
      </dgm:t>
    </dgm:pt>
    <mc:AlternateContent xmlns:mc="http://schemas.openxmlformats.org/markup-compatibility/2006" xmlns:a14="http://schemas.microsoft.com/office/drawing/2010/main">
      <mc:Choice Requires="a14">
        <dgm:pt modelId="{1C91C530-646C-466A-A522-417DB2D4F544}">
          <dgm:prSet phldrT="[Texto]" custT="1"/>
          <dgm:spPr/>
          <dgm:t>
            <a:bodyPr/>
            <a:lstStyle/>
            <a:p>
              <a:pPr algn="l">
                <a:buFont typeface="+mj-lt"/>
                <a:buNone/>
              </a:pPr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d>
                      <m:dPr>
                        <m:ctrlPr>
                          <a:rPr lang="en-US" sz="1400" b="1" i="1" kern="1200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1" i="1" kern="1200" dirty="0" smtClean="0">
                            <a:latin typeface="Cambria Math" panose="02040503050406030204" pitchFamily="18" charset="0"/>
                          </a:rPr>
                          <m:t>≽</m:t>
                        </m:r>
                      </m:e>
                    </m:d>
                    <m:r>
                      <a:rPr lang="en-US" sz="1400" b="1" i="1" kern="120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↔</m:t>
                    </m:r>
                    <m:r>
                      <a:rPr lang="es-MX" sz="1400" b="1" i="1" kern="120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𝒖</m:t>
                    </m:r>
                    <m:r>
                      <a:rPr lang="es-MX" sz="1400" b="1" i="1" kern="120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s-MX" sz="1400" b="1" i="1" kern="120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  <m:r>
                      <a:rPr lang="es-MX" sz="1400" b="1" i="1" kern="120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m:oMathPara>
              </a14:m>
              <a:endParaRPr lang="en-US" sz="1400" b="0" kern="1200" dirty="0">
                <a:latin typeface="+mj-lt"/>
              </a:endParaRPr>
            </a:p>
          </dgm:t>
        </dgm:pt>
      </mc:Choice>
      <mc:Fallback xmlns="">
        <dgm:pt modelId="{1C91C530-646C-466A-A522-417DB2D4F544}">
          <dgm:prSet phldrT="[Texto]" custT="1"/>
          <dgm:spPr/>
          <dgm:t>
            <a:bodyPr/>
            <a:lstStyle/>
            <a:p>
              <a:pPr algn="l">
                <a:buFont typeface="+mj-lt"/>
                <a:buNone/>
              </a:pPr>
              <a:r>
                <a:rPr lang="en-US" sz="1400" b="1" i="0" kern="1200" dirty="0">
                  <a:latin typeface="+mj-lt"/>
                </a:rPr>
                <a:t>(≽)</a:t>
              </a:r>
              <a:r>
                <a:rPr lang="en-US" sz="1400" b="1" i="0" kern="1200" dirty="0">
                  <a:latin typeface="+mj-lt"/>
                  <a:ea typeface="Cambria Math" panose="02040503050406030204" pitchFamily="18" charset="0"/>
                </a:rPr>
                <a:t>↔</a:t>
              </a:r>
              <a:r>
                <a:rPr lang="es-MX" sz="1400" b="1" i="0" kern="1200" dirty="0">
                  <a:latin typeface="+mj-lt"/>
                  <a:ea typeface="Cambria Math" panose="02040503050406030204" pitchFamily="18" charset="0"/>
                </a:rPr>
                <a:t>𝒖(𝒙)</a:t>
              </a:r>
              <a:endParaRPr lang="en-US" sz="1400" b="0" kern="1200" dirty="0">
                <a:latin typeface="+mj-lt"/>
              </a:endParaRPr>
            </a:p>
          </dgm:t>
        </dgm:pt>
      </mc:Fallback>
    </mc:AlternateContent>
    <dgm:pt modelId="{60200D8C-6008-4E91-9B37-A8FA09E20AE2}" type="parTrans" cxnId="{1A7B8A46-BF76-4CF4-9707-30BC56C83973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414DE939-ABA6-47E0-B84C-1A1A2B12882D}" type="sibTrans" cxnId="{1A7B8A46-BF76-4CF4-9707-30BC56C83973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016604BE-CEC9-4D63-AAB7-3407AD718B02}">
      <dgm:prSet phldrT="[Texto]" custT="1"/>
      <dgm:spPr/>
      <dgm:t>
        <a:bodyPr/>
        <a:lstStyle/>
        <a:p>
          <a:pPr algn="l">
            <a:buFont typeface="+mj-lt"/>
            <a:buAutoNum type="arabicPeriod"/>
          </a:pPr>
          <a:endParaRPr lang="en-US" sz="1400" b="0" kern="1200" dirty="0">
            <a:latin typeface="+mj-lt"/>
          </a:endParaRPr>
        </a:p>
      </dgm:t>
    </dgm:pt>
    <dgm:pt modelId="{3DC28069-D174-42F2-ACD9-E54926CD3595}" type="parTrans" cxnId="{E1152F1E-6821-4BAE-AFE1-3405CEBBF2C6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DAA761CD-B391-467A-B8EE-42602DB45D7A}" type="sibTrans" cxnId="{E1152F1E-6821-4BAE-AFE1-3405CEBBF2C6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DABC199D-6AD5-40F6-9152-BB1360CC3A7F}" type="pres">
      <dgm:prSet presAssocID="{75A19568-0A1A-46B1-9BEF-E16A54ACA543}" presName="linearFlow" presStyleCnt="0">
        <dgm:presLayoutVars>
          <dgm:dir/>
          <dgm:animLvl val="lvl"/>
          <dgm:resizeHandles val="exact"/>
        </dgm:presLayoutVars>
      </dgm:prSet>
      <dgm:spPr/>
    </dgm:pt>
    <dgm:pt modelId="{F5BA6434-2DBC-41A0-B57F-A8C5F325D5B5}" type="pres">
      <dgm:prSet presAssocID="{9A6EBDEF-008D-4D8B-9F07-31F5897F9934}" presName="composite" presStyleCnt="0"/>
      <dgm:spPr/>
    </dgm:pt>
    <dgm:pt modelId="{B688680A-C815-420D-83C4-603A800523EE}" type="pres">
      <dgm:prSet presAssocID="{9A6EBDEF-008D-4D8B-9F07-31F5897F9934}" presName="parTx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C16A079D-D958-4BB3-A127-9B636CE2AC90}" type="pres">
      <dgm:prSet presAssocID="{9A6EBDEF-008D-4D8B-9F07-31F5897F9934}" presName="parSh" presStyleLbl="node1" presStyleIdx="0" presStyleCnt="5" custScaleX="133397" custLinFactY="-40592" custLinFactNeighborX="-844" custLinFactNeighborY="-100000"/>
      <dgm:spPr/>
    </dgm:pt>
    <dgm:pt modelId="{AE4DE711-7398-4C55-8D41-FA2BD1F15913}" type="pres">
      <dgm:prSet presAssocID="{9A6EBDEF-008D-4D8B-9F07-31F5897F9934}" presName="desTx" presStyleLbl="fgAcc1" presStyleIdx="0" presStyleCnt="5" custScaleX="122735" custScaleY="92213" custLinFactNeighborX="-22397" custLinFactNeighborY="-6587">
        <dgm:presLayoutVars>
          <dgm:bulletEnabled val="1"/>
        </dgm:presLayoutVars>
      </dgm:prSet>
      <dgm:spPr/>
    </dgm:pt>
    <dgm:pt modelId="{2C5270F9-70DC-4DF3-9E32-4EC2B4DC84E7}" type="pres">
      <dgm:prSet presAssocID="{4956D5CF-5E29-4717-BDB3-54CE6B1EDCB7}" presName="sibTrans" presStyleLbl="sibTrans2D1" presStyleIdx="0" presStyleCnt="4"/>
      <dgm:spPr/>
    </dgm:pt>
    <dgm:pt modelId="{4F792E71-7832-4B9A-A3A8-E27AA102B9A9}" type="pres">
      <dgm:prSet presAssocID="{4956D5CF-5E29-4717-BDB3-54CE6B1EDCB7}" presName="connTx" presStyleLbl="sibTrans2D1" presStyleIdx="0" presStyleCnt="4"/>
      <dgm:spPr/>
    </dgm:pt>
    <dgm:pt modelId="{911AB00D-08B2-46DB-AA73-6F974A9C5392}" type="pres">
      <dgm:prSet presAssocID="{78324072-F99A-4650-BD5A-CAA1BA6401E6}" presName="composite" presStyleCnt="0"/>
      <dgm:spPr/>
    </dgm:pt>
    <dgm:pt modelId="{82EC8C27-09F4-46BA-A381-24DED8DDB4F1}" type="pres">
      <dgm:prSet presAssocID="{78324072-F99A-4650-BD5A-CAA1BA6401E6}" presName="parTx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CF79BB7D-2D30-4A2D-81AC-EA87BF5F8292}" type="pres">
      <dgm:prSet presAssocID="{78324072-F99A-4650-BD5A-CAA1BA6401E6}" presName="parSh" presStyleLbl="node1" presStyleIdx="1" presStyleCnt="5" custScaleX="153311" custScaleY="133651" custLinFactY="-90305" custLinFactNeighborX="-10498" custLinFactNeighborY="-100000"/>
      <dgm:spPr/>
    </dgm:pt>
    <dgm:pt modelId="{B618EDCA-B226-413C-8C22-8D3A022CF5E7}" type="pres">
      <dgm:prSet presAssocID="{78324072-F99A-4650-BD5A-CAA1BA6401E6}" presName="desTx" presStyleLbl="fgAcc1" presStyleIdx="1" presStyleCnt="5" custScaleX="142080" custScaleY="69018" custLinFactNeighborX="-29310" custLinFactNeighborY="-41895">
        <dgm:presLayoutVars>
          <dgm:bulletEnabled val="1"/>
        </dgm:presLayoutVars>
      </dgm:prSet>
      <dgm:spPr/>
    </dgm:pt>
    <dgm:pt modelId="{03C074CC-7360-474B-80B9-3E7B9F41507C}" type="pres">
      <dgm:prSet presAssocID="{874B3A67-1848-44A7-8CA1-3C13B27A930F}" presName="sibTrans" presStyleLbl="sibTrans2D1" presStyleIdx="1" presStyleCnt="4"/>
      <dgm:spPr/>
    </dgm:pt>
    <dgm:pt modelId="{0C574BFC-0820-4B04-B3B1-B35961154410}" type="pres">
      <dgm:prSet presAssocID="{874B3A67-1848-44A7-8CA1-3C13B27A930F}" presName="connTx" presStyleLbl="sibTrans2D1" presStyleIdx="1" presStyleCnt="4"/>
      <dgm:spPr/>
    </dgm:pt>
    <dgm:pt modelId="{3AD1C795-F541-4AB3-A709-90E5D02FFD84}" type="pres">
      <dgm:prSet presAssocID="{82749C15-76BA-40C1-B8D4-163CE0ED2BC8}" presName="composite" presStyleCnt="0"/>
      <dgm:spPr/>
    </dgm:pt>
    <dgm:pt modelId="{FF9E2BCE-6E99-4353-BAAD-5FD4290F88E2}" type="pres">
      <dgm:prSet presAssocID="{82749C15-76BA-40C1-B8D4-163CE0ED2BC8}" presName="parTx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D0EEF6FF-9BC7-4532-A03E-138D14C1EDB8}" type="pres">
      <dgm:prSet presAssocID="{82749C15-76BA-40C1-B8D4-163CE0ED2BC8}" presName="parSh" presStyleLbl="node1" presStyleIdx="2" presStyleCnt="5" custScaleX="150840" custScaleY="126170" custLinFactY="-89334" custLinFactNeighborX="-3777" custLinFactNeighborY="-100000"/>
      <dgm:spPr/>
    </dgm:pt>
    <dgm:pt modelId="{5F07B6C1-F965-4DA5-897B-2273BAD1B7C9}" type="pres">
      <dgm:prSet presAssocID="{82749C15-76BA-40C1-B8D4-163CE0ED2BC8}" presName="desTx" presStyleLbl="fgAcc1" presStyleIdx="2" presStyleCnt="5" custScaleX="191956" custScaleY="72850" custLinFactNeighborX="-25711" custLinFactNeighborY="-35457">
        <dgm:presLayoutVars>
          <dgm:bulletEnabled val="1"/>
        </dgm:presLayoutVars>
      </dgm:prSet>
      <dgm:spPr/>
    </dgm:pt>
    <dgm:pt modelId="{86BA40EE-C60E-48D5-B4DD-5C74F1DCF1A3}" type="pres">
      <dgm:prSet presAssocID="{972E316F-391E-4F52-B235-84B00068C436}" presName="sibTrans" presStyleLbl="sibTrans2D1" presStyleIdx="2" presStyleCnt="4"/>
      <dgm:spPr/>
    </dgm:pt>
    <dgm:pt modelId="{EA2732EE-4D78-439A-925B-00F139236D9E}" type="pres">
      <dgm:prSet presAssocID="{972E316F-391E-4F52-B235-84B00068C436}" presName="connTx" presStyleLbl="sibTrans2D1" presStyleIdx="2" presStyleCnt="4"/>
      <dgm:spPr/>
    </dgm:pt>
    <dgm:pt modelId="{ACF96A91-A56E-4BAA-8004-B91D00B5A36E}" type="pres">
      <dgm:prSet presAssocID="{06ACA864-551B-4BFD-B214-0E2A87780C52}" presName="composite" presStyleCnt="0"/>
      <dgm:spPr/>
    </dgm:pt>
    <dgm:pt modelId="{7DDE5F48-32E9-40EB-88DD-3200C3943F32}" type="pres">
      <dgm:prSet presAssocID="{06ACA864-551B-4BFD-B214-0E2A87780C52}" presName="parTx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CBF99B94-C958-41FA-ABA6-9885DFB7CBE8}" type="pres">
      <dgm:prSet presAssocID="{06ACA864-551B-4BFD-B214-0E2A87780C52}" presName="parSh" presStyleLbl="node1" presStyleIdx="3" presStyleCnt="5" custScaleX="134958" custLinFactY="-100000" custLinFactNeighborX="-1934" custLinFactNeighborY="-193814"/>
      <dgm:spPr/>
    </dgm:pt>
    <dgm:pt modelId="{47B42C9D-1FFB-4A1E-B371-5FEE7242EAC2}" type="pres">
      <dgm:prSet presAssocID="{06ACA864-551B-4BFD-B214-0E2A87780C52}" presName="desTx" presStyleLbl="fgAcc1" presStyleIdx="3" presStyleCnt="5" custScaleX="117151" custScaleY="60697" custLinFactNeighborX="-26852" custLinFactNeighborY="-56467">
        <dgm:presLayoutVars>
          <dgm:bulletEnabled val="1"/>
        </dgm:presLayoutVars>
      </dgm:prSet>
      <dgm:spPr/>
    </dgm:pt>
    <dgm:pt modelId="{29ECB765-CC35-44DA-BAD8-DF6BFD2C918B}" type="pres">
      <dgm:prSet presAssocID="{472624AA-66B6-4ACA-B3EA-EF41859B7D44}" presName="sibTrans" presStyleLbl="sibTrans2D1" presStyleIdx="3" presStyleCnt="4"/>
      <dgm:spPr/>
    </dgm:pt>
    <dgm:pt modelId="{AECB1D34-CF0A-436A-A8C9-0974171B1785}" type="pres">
      <dgm:prSet presAssocID="{472624AA-66B6-4ACA-B3EA-EF41859B7D44}" presName="connTx" presStyleLbl="sibTrans2D1" presStyleIdx="3" presStyleCnt="4"/>
      <dgm:spPr/>
    </dgm:pt>
    <dgm:pt modelId="{AE2A4AB7-B297-45A7-9FDD-03212B6DE072}" type="pres">
      <dgm:prSet presAssocID="{F8DCB28F-4C4E-4596-93C7-1CAB547BB103}" presName="composite" presStyleCnt="0"/>
      <dgm:spPr/>
    </dgm:pt>
    <dgm:pt modelId="{17238800-A8E9-4F5C-AE22-381783927C5A}" type="pres">
      <dgm:prSet presAssocID="{F8DCB28F-4C4E-4596-93C7-1CAB547BB103}" presName="parTx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EFC53886-9D1A-4688-B702-C9B613873B63}" type="pres">
      <dgm:prSet presAssocID="{F8DCB28F-4C4E-4596-93C7-1CAB547BB103}" presName="parSh" presStyleLbl="node1" presStyleIdx="4" presStyleCnt="5" custScaleX="150471" custLinFactY="-100000" custLinFactNeighborX="-1646" custLinFactNeighborY="-125203"/>
      <dgm:spPr/>
    </dgm:pt>
    <dgm:pt modelId="{C24E70A1-A4E4-4128-957D-E6229E119EBF}" type="pres">
      <dgm:prSet presAssocID="{F8DCB28F-4C4E-4596-93C7-1CAB547BB103}" presName="desTx" presStyleLbl="fgAcc1" presStyleIdx="4" presStyleCnt="5" custScaleX="145206" custScaleY="77065" custLinFactNeighborX="-30660" custLinFactNeighborY="-27567">
        <dgm:presLayoutVars>
          <dgm:bulletEnabled val="1"/>
        </dgm:presLayoutVars>
      </dgm:prSet>
      <dgm:spPr/>
    </dgm:pt>
  </dgm:ptLst>
  <dgm:cxnLst>
    <dgm:cxn modelId="{319F8801-C99C-4C9A-878F-1AC61E81B780}" srcId="{78324072-F99A-4650-BD5A-CAA1BA6401E6}" destId="{31AE44B9-23C9-4738-B6C4-515946718DF9}" srcOrd="1" destOrd="0" parTransId="{4F84AD05-31DB-41DD-9CA5-A4DCAA6AD849}" sibTransId="{6B5C555A-91F0-45B7-B5B0-DF670338F0A7}"/>
    <dgm:cxn modelId="{3DC2BD0D-2BBF-439B-B225-AF460E03D058}" srcId="{75A19568-0A1A-46B1-9BEF-E16A54ACA543}" destId="{F8DCB28F-4C4E-4596-93C7-1CAB547BB103}" srcOrd="4" destOrd="0" parTransId="{357DF5CC-97A4-424E-8728-83BA14E7A742}" sibTransId="{171084FE-E7B5-4BCA-8F04-21E25F560E1A}"/>
    <dgm:cxn modelId="{C0BC9C0F-9AF3-4708-806B-3AF4CE3D09AB}" type="presOf" srcId="{31AE44B9-23C9-4738-B6C4-515946718DF9}" destId="{B618EDCA-B226-413C-8C22-8D3A022CF5E7}" srcOrd="0" destOrd="1" presId="urn:microsoft.com/office/officeart/2005/8/layout/process3"/>
    <dgm:cxn modelId="{1D6B7C13-ECC8-4BC7-BF8D-B0D110B47DAB}" type="presOf" srcId="{82749C15-76BA-40C1-B8D4-163CE0ED2BC8}" destId="{D0EEF6FF-9BC7-4532-A03E-138D14C1EDB8}" srcOrd="1" destOrd="0" presId="urn:microsoft.com/office/officeart/2005/8/layout/process3"/>
    <dgm:cxn modelId="{C0C0CB17-1B0F-4B6B-BB16-2EE7DC9E31B0}" type="presOf" srcId="{54663A81-3F72-4977-9207-B3E6AB2C91DF}" destId="{AE4DE711-7398-4C55-8D41-FA2BD1F15913}" srcOrd="0" destOrd="0" presId="urn:microsoft.com/office/officeart/2005/8/layout/process3"/>
    <dgm:cxn modelId="{E1152F1E-6821-4BAE-AFE1-3405CEBBF2C6}" srcId="{9A6EBDEF-008D-4D8B-9F07-31F5897F9934}" destId="{016604BE-CEC9-4D63-AAB7-3407AD718B02}" srcOrd="2" destOrd="0" parTransId="{3DC28069-D174-42F2-ACD9-E54926CD3595}" sibTransId="{DAA761CD-B391-467A-B8EE-42602DB45D7A}"/>
    <dgm:cxn modelId="{BDA73E1F-2A57-4874-AA03-D9CA146B775F}" srcId="{75A19568-0A1A-46B1-9BEF-E16A54ACA543}" destId="{9A6EBDEF-008D-4D8B-9F07-31F5897F9934}" srcOrd="0" destOrd="0" parTransId="{417BFD33-B881-4BFC-ABC8-F0A480F744B5}" sibTransId="{4956D5CF-5E29-4717-BDB3-54CE6B1EDCB7}"/>
    <dgm:cxn modelId="{F4219920-759D-493B-9519-985866A93EAA}" srcId="{75A19568-0A1A-46B1-9BEF-E16A54ACA543}" destId="{78324072-F99A-4650-BD5A-CAA1BA6401E6}" srcOrd="1" destOrd="0" parTransId="{A7BC3D15-8580-4F45-8D4A-79D359CD3E90}" sibTransId="{874B3A67-1848-44A7-8CA1-3C13B27A930F}"/>
    <dgm:cxn modelId="{2D551626-CE6F-446E-B15B-2410577F6291}" type="presOf" srcId="{82749C15-76BA-40C1-B8D4-163CE0ED2BC8}" destId="{FF9E2BCE-6E99-4353-BAAD-5FD4290F88E2}" srcOrd="0" destOrd="0" presId="urn:microsoft.com/office/officeart/2005/8/layout/process3"/>
    <dgm:cxn modelId="{D9AB6235-95D7-4BB3-9A07-664B1C439C09}" type="presOf" srcId="{E6C8159D-C4ED-4864-B9C9-BB29BF7B12FA}" destId="{C24E70A1-A4E4-4128-957D-E6229E119EBF}" srcOrd="0" destOrd="1" presId="urn:microsoft.com/office/officeart/2005/8/layout/process3"/>
    <dgm:cxn modelId="{0128563A-4785-4677-A696-D8BA0EF92D51}" type="presOf" srcId="{75A19568-0A1A-46B1-9BEF-E16A54ACA543}" destId="{DABC199D-6AD5-40F6-9152-BB1360CC3A7F}" srcOrd="0" destOrd="0" presId="urn:microsoft.com/office/officeart/2005/8/layout/process3"/>
    <dgm:cxn modelId="{9A66863D-ABD1-480D-964E-79EADAF25586}" type="presOf" srcId="{E8226CD9-807E-4518-B16A-61EF759A2E55}" destId="{AE4DE711-7398-4C55-8D41-FA2BD1F15913}" srcOrd="0" destOrd="5" presId="urn:microsoft.com/office/officeart/2005/8/layout/process3"/>
    <dgm:cxn modelId="{9CCFF93E-8C2D-4DE9-99D9-B6A6E0812DB8}" srcId="{82749C15-76BA-40C1-B8D4-163CE0ED2BC8}" destId="{51391865-63D0-4B76-8401-FF0E109FE029}" srcOrd="2" destOrd="0" parTransId="{17F13DB1-8C10-4630-9328-5E2C83347197}" sibTransId="{C777A6A1-CFE9-464F-AAB2-1324753CBE78}"/>
    <dgm:cxn modelId="{8B8B4A5E-070E-48AD-9D23-6CE37F0CF215}" type="presOf" srcId="{472624AA-66B6-4ACA-B3EA-EF41859B7D44}" destId="{29ECB765-CC35-44DA-BAD8-DF6BFD2C918B}" srcOrd="0" destOrd="0" presId="urn:microsoft.com/office/officeart/2005/8/layout/process3"/>
    <dgm:cxn modelId="{BDEC7B61-E37C-41FA-8877-EE118B787FE7}" type="presOf" srcId="{F8DCB28F-4C4E-4596-93C7-1CAB547BB103}" destId="{EFC53886-9D1A-4688-B702-C9B613873B63}" srcOrd="1" destOrd="0" presId="urn:microsoft.com/office/officeart/2005/8/layout/process3"/>
    <dgm:cxn modelId="{083A3362-BC18-4677-90A6-C70CFA31A347}" type="presOf" srcId="{1C91C530-646C-466A-A522-417DB2D4F544}" destId="{AE4DE711-7398-4C55-8D41-FA2BD1F15913}" srcOrd="0" destOrd="1" presId="urn:microsoft.com/office/officeart/2005/8/layout/process3"/>
    <dgm:cxn modelId="{790A9062-DAC6-4394-8FA7-AF005F090DAF}" type="presOf" srcId="{972E316F-391E-4F52-B235-84B00068C436}" destId="{86BA40EE-C60E-48D5-B4DD-5C74F1DCF1A3}" srcOrd="0" destOrd="0" presId="urn:microsoft.com/office/officeart/2005/8/layout/process3"/>
    <dgm:cxn modelId="{C8C81F45-2A26-45BF-9390-E565C0F74470}" type="presOf" srcId="{874B3A67-1848-44A7-8CA1-3C13B27A930F}" destId="{03C074CC-7360-474B-80B9-3E7B9F41507C}" srcOrd="0" destOrd="0" presId="urn:microsoft.com/office/officeart/2005/8/layout/process3"/>
    <dgm:cxn modelId="{1A7B8A46-BF76-4CF4-9707-30BC56C83973}" srcId="{9A6EBDEF-008D-4D8B-9F07-31F5897F9934}" destId="{1C91C530-646C-466A-A522-417DB2D4F544}" srcOrd="1" destOrd="0" parTransId="{60200D8C-6008-4E91-9B37-A8FA09E20AE2}" sibTransId="{414DE939-ABA6-47E0-B84C-1A1A2B12882D}"/>
    <dgm:cxn modelId="{17A3256D-AA4A-4C69-872C-947EE4A1BE1F}" type="presOf" srcId="{C448ADB6-5AEF-44AA-87D0-932A445F8D2E}" destId="{5F07B6C1-F965-4DA5-897B-2273BAD1B7C9}" srcOrd="0" destOrd="3" presId="urn:microsoft.com/office/officeart/2005/8/layout/process3"/>
    <dgm:cxn modelId="{B8813251-3EB9-4972-8D2A-3032AE1E5FE1}" type="presOf" srcId="{E6DFABE9-33D3-4DB0-A892-1484C34B4F8B}" destId="{47B42C9D-1FFB-4A1E-B371-5FEE7242EAC2}" srcOrd="0" destOrd="0" presId="urn:microsoft.com/office/officeart/2005/8/layout/process3"/>
    <dgm:cxn modelId="{0364D671-02EC-47DC-945C-3560B4974222}" type="presOf" srcId="{874B3A67-1848-44A7-8CA1-3C13B27A930F}" destId="{0C574BFC-0820-4B04-B3B1-B35961154410}" srcOrd="1" destOrd="0" presId="urn:microsoft.com/office/officeart/2005/8/layout/process3"/>
    <dgm:cxn modelId="{F7DC917C-6748-4255-BA0E-1D476E1BB83B}" srcId="{9A6EBDEF-008D-4D8B-9F07-31F5897F9934}" destId="{9F6C2F60-BA73-47C2-A0F1-23A6F40EC3FA}" srcOrd="3" destOrd="0" parTransId="{027F3265-5BB8-4D6E-88F9-59517F32C488}" sibTransId="{F5EFBFAC-2D77-4609-B818-AFDE90EC9D9D}"/>
    <dgm:cxn modelId="{3888DD7C-E340-4B4A-9448-BC154986FF66}" srcId="{9A6EBDEF-008D-4D8B-9F07-31F5897F9934}" destId="{54663A81-3F72-4977-9207-B3E6AB2C91DF}" srcOrd="0" destOrd="0" parTransId="{00097092-6315-4155-89C5-48B582DD6546}" sibTransId="{41428F0D-7022-453A-ABBE-9F8659F8015B}"/>
    <dgm:cxn modelId="{438F827D-B0DF-42AE-BC66-B61B898A58B7}" srcId="{F8DCB28F-4C4E-4596-93C7-1CAB547BB103}" destId="{6EAE7448-544C-434F-B246-27DE19269508}" srcOrd="0" destOrd="0" parTransId="{7B9E611F-15C8-4A12-8C0B-5A677A6758EF}" sibTransId="{63BF9920-AF88-4294-B545-B8D9AA4DB914}"/>
    <dgm:cxn modelId="{8E1CBF7E-62DF-4119-9F4F-BE3600FFBABE}" type="presOf" srcId="{87623D16-92FB-4E43-B173-3ACC0BE93664}" destId="{B618EDCA-B226-413C-8C22-8D3A022CF5E7}" srcOrd="0" destOrd="0" presId="urn:microsoft.com/office/officeart/2005/8/layout/process3"/>
    <dgm:cxn modelId="{B4FDBC7F-E10F-4B27-9A38-F42223B9DEA2}" type="presOf" srcId="{472624AA-66B6-4ACA-B3EA-EF41859B7D44}" destId="{AECB1D34-CF0A-436A-A8C9-0974171B1785}" srcOrd="1" destOrd="0" presId="urn:microsoft.com/office/officeart/2005/8/layout/process3"/>
    <dgm:cxn modelId="{FDD56680-59B5-4827-A697-B3BC80EDC716}" type="presOf" srcId="{65AFE0D8-89C8-404D-B645-51BFD2DC0C14}" destId="{AE4DE711-7398-4C55-8D41-FA2BD1F15913}" srcOrd="0" destOrd="4" presId="urn:microsoft.com/office/officeart/2005/8/layout/process3"/>
    <dgm:cxn modelId="{DC75C482-998E-41A9-A4B8-A625F9342889}" type="presOf" srcId="{DE1CFD94-03AD-4E70-8739-AE50A4248827}" destId="{B618EDCA-B226-413C-8C22-8D3A022CF5E7}" srcOrd="0" destOrd="3" presId="urn:microsoft.com/office/officeart/2005/8/layout/process3"/>
    <dgm:cxn modelId="{2DD17484-B57E-4DE7-8CC6-491D2577B784}" srcId="{9A6EBDEF-008D-4D8B-9F07-31F5897F9934}" destId="{F75C2C43-BADE-4FED-B152-6EDBC2229471}" srcOrd="7" destOrd="0" parTransId="{663555C4-9D50-4879-9BBA-053FA54BE37C}" sibTransId="{B3ED3572-EC73-4E3C-B8E7-F554A84995E2}"/>
    <dgm:cxn modelId="{742E5889-9E6C-4B39-B52B-007ABA54AE21}" type="presOf" srcId="{6EAE7448-544C-434F-B246-27DE19269508}" destId="{C24E70A1-A4E4-4128-957D-E6229E119EBF}" srcOrd="0" destOrd="0" presId="urn:microsoft.com/office/officeart/2005/8/layout/process3"/>
    <dgm:cxn modelId="{8B0F478B-B39F-4EAB-8FFC-E966EE96F20F}" srcId="{9A6EBDEF-008D-4D8B-9F07-31F5897F9934}" destId="{E8226CD9-807E-4518-B16A-61EF759A2E55}" srcOrd="5" destOrd="0" parTransId="{4DC613F0-F747-4B93-B282-7F8391F65699}" sibTransId="{16C90C25-31E0-4F81-BAE6-041F2EF8BCC9}"/>
    <dgm:cxn modelId="{4C1C4696-CE10-410E-BC37-29EADA9D4D3E}" type="presOf" srcId="{78324072-F99A-4650-BD5A-CAA1BA6401E6}" destId="{82EC8C27-09F4-46BA-A381-24DED8DDB4F1}" srcOrd="0" destOrd="0" presId="urn:microsoft.com/office/officeart/2005/8/layout/process3"/>
    <dgm:cxn modelId="{FA561B98-F0DA-4CA8-818A-850813E8B49C}" type="presOf" srcId="{4956D5CF-5E29-4717-BDB3-54CE6B1EDCB7}" destId="{4F792E71-7832-4B9A-A3A8-E27AA102B9A9}" srcOrd="1" destOrd="0" presId="urn:microsoft.com/office/officeart/2005/8/layout/process3"/>
    <dgm:cxn modelId="{0617B69D-CA0C-4ECD-8637-C096310ED6CC}" type="presOf" srcId="{9A6EBDEF-008D-4D8B-9F07-31F5897F9934}" destId="{C16A079D-D958-4BB3-A127-9B636CE2AC90}" srcOrd="1" destOrd="0" presId="urn:microsoft.com/office/officeart/2005/8/layout/process3"/>
    <dgm:cxn modelId="{A58AFB9E-051A-4723-B6FD-14105A9E3C48}" srcId="{82749C15-76BA-40C1-B8D4-163CE0ED2BC8}" destId="{501B5F67-4D18-491B-936D-9479AE8E9E27}" srcOrd="0" destOrd="0" parTransId="{6A3B4C19-E63B-48A9-B132-A776AE9BDCE1}" sibTransId="{5AF5C8C5-C311-4451-80D9-745266278E48}"/>
    <dgm:cxn modelId="{321AE8A1-4861-4885-A550-00B415117E42}" type="presOf" srcId="{51391865-63D0-4B76-8401-FF0E109FE029}" destId="{5F07B6C1-F965-4DA5-897B-2273BAD1B7C9}" srcOrd="0" destOrd="2" presId="urn:microsoft.com/office/officeart/2005/8/layout/process3"/>
    <dgm:cxn modelId="{37C140A2-B496-4642-A536-9338372EF844}" type="presOf" srcId="{D0DA7639-5C36-40D6-A768-A239A8DDE346}" destId="{B618EDCA-B226-413C-8C22-8D3A022CF5E7}" srcOrd="0" destOrd="2" presId="urn:microsoft.com/office/officeart/2005/8/layout/process3"/>
    <dgm:cxn modelId="{90DE70A4-8F49-4002-A2D1-5516E9C96059}" srcId="{75A19568-0A1A-46B1-9BEF-E16A54ACA543}" destId="{06ACA864-551B-4BFD-B214-0E2A87780C52}" srcOrd="3" destOrd="0" parTransId="{75D807EF-C5E0-4E7C-9348-383F67094181}" sibTransId="{472624AA-66B6-4ACA-B3EA-EF41859B7D44}"/>
    <dgm:cxn modelId="{74F78DA4-5FDD-4F96-9193-E71315DA905D}" type="presOf" srcId="{78324072-F99A-4650-BD5A-CAA1BA6401E6}" destId="{CF79BB7D-2D30-4A2D-81AC-EA87BF5F8292}" srcOrd="1" destOrd="0" presId="urn:microsoft.com/office/officeart/2005/8/layout/process3"/>
    <dgm:cxn modelId="{304F28A6-E6C7-4902-98BD-EC159D94BB45}" type="presOf" srcId="{9F6C2F60-BA73-47C2-A0F1-23A6F40EC3FA}" destId="{AE4DE711-7398-4C55-8D41-FA2BD1F15913}" srcOrd="0" destOrd="3" presId="urn:microsoft.com/office/officeart/2005/8/layout/process3"/>
    <dgm:cxn modelId="{10160BA7-BD20-4367-8D98-2C6D865E66C3}" srcId="{9A6EBDEF-008D-4D8B-9F07-31F5897F9934}" destId="{3A74647E-A973-4F59-9E3E-D84804BD8B29}" srcOrd="8" destOrd="0" parTransId="{E4B17DD5-120B-4CA6-8923-EECC1F69A85D}" sibTransId="{80A2A2AB-981A-43DA-A3B5-D4FC4FE29B48}"/>
    <dgm:cxn modelId="{2C7E06B4-D971-4C03-8156-72D750DF0622}" type="presOf" srcId="{C8B20674-2ECE-46F1-9297-D1CB9BFEA633}" destId="{C24E70A1-A4E4-4128-957D-E6229E119EBF}" srcOrd="0" destOrd="2" presId="urn:microsoft.com/office/officeart/2005/8/layout/process3"/>
    <dgm:cxn modelId="{8A687AB5-F65F-4505-A93D-F498DD6D482C}" srcId="{82749C15-76BA-40C1-B8D4-163CE0ED2BC8}" destId="{7F3A6973-6952-44AC-8912-3DF1711A208D}" srcOrd="1" destOrd="0" parTransId="{2C81B9FA-C8E0-4B7C-B807-822CC77ABF78}" sibTransId="{6962A7AF-F30D-4D5A-9A84-C3B0155DBAEB}"/>
    <dgm:cxn modelId="{461A1CB9-534E-4A95-908B-3AC2BFC7F4A0}" srcId="{82749C15-76BA-40C1-B8D4-163CE0ED2BC8}" destId="{C448ADB6-5AEF-44AA-87D0-932A445F8D2E}" srcOrd="3" destOrd="0" parTransId="{667784E8-4FCC-4C5B-99AD-98A68815CB09}" sibTransId="{C65CBD7C-E527-4939-B235-1E3C64843A66}"/>
    <dgm:cxn modelId="{377029B9-223E-4E01-B577-75E5A42CA6B7}" srcId="{06ACA864-551B-4BFD-B214-0E2A87780C52}" destId="{E6DFABE9-33D3-4DB0-A892-1484C34B4F8B}" srcOrd="0" destOrd="0" parTransId="{C01DF805-9D3B-4671-B779-870108B9CDB2}" sibTransId="{C5278B81-4FD3-4B4B-BBB3-25B6EB5B095C}"/>
    <dgm:cxn modelId="{9F552BBA-D77E-4837-B877-4F72157C3CF9}" srcId="{F8DCB28F-4C4E-4596-93C7-1CAB547BB103}" destId="{E6C8159D-C4ED-4864-B9C9-BB29BF7B12FA}" srcOrd="1" destOrd="0" parTransId="{EBD9CAEC-2246-4F34-9120-765BB3A71D8C}" sibTransId="{E0888B98-AFEA-41F3-99E0-14A468DBF06C}"/>
    <dgm:cxn modelId="{FBB56DBF-0FEF-4276-9FEE-A18878D8397A}" type="presOf" srcId="{9A6EBDEF-008D-4D8B-9F07-31F5897F9934}" destId="{B688680A-C815-420D-83C4-603A800523EE}" srcOrd="0" destOrd="0" presId="urn:microsoft.com/office/officeart/2005/8/layout/process3"/>
    <dgm:cxn modelId="{BA9F20C3-5A7C-440B-87FB-3EA8D9B1D2F1}" type="presOf" srcId="{BE741D97-EE79-4EBE-8363-59C9A0ED0D62}" destId="{5F07B6C1-F965-4DA5-897B-2273BAD1B7C9}" srcOrd="0" destOrd="4" presId="urn:microsoft.com/office/officeart/2005/8/layout/process3"/>
    <dgm:cxn modelId="{C617D6C4-9E06-43AE-92BA-9032E44A0CE2}" type="presOf" srcId="{0D269C87-54EA-4472-8BD8-3263F38924E2}" destId="{AE4DE711-7398-4C55-8D41-FA2BD1F15913}" srcOrd="0" destOrd="6" presId="urn:microsoft.com/office/officeart/2005/8/layout/process3"/>
    <dgm:cxn modelId="{DECEB1C7-C626-4012-8FB9-8E080A6D3F49}" srcId="{9A6EBDEF-008D-4D8B-9F07-31F5897F9934}" destId="{65AFE0D8-89C8-404D-B645-51BFD2DC0C14}" srcOrd="4" destOrd="0" parTransId="{31E56BA6-20CC-4100-824F-D31E0EFCF999}" sibTransId="{8A2F4DBD-4A67-445E-97FD-6C2BB9818FCE}"/>
    <dgm:cxn modelId="{35B1BCCC-A486-4EBB-91B8-8CA959C45330}" type="presOf" srcId="{F8DCB28F-4C4E-4596-93C7-1CAB547BB103}" destId="{17238800-A8E9-4F5C-AE22-381783927C5A}" srcOrd="0" destOrd="0" presId="urn:microsoft.com/office/officeart/2005/8/layout/process3"/>
    <dgm:cxn modelId="{904855CF-EAF7-4F4E-B6CE-E1A51380F12D}" type="presOf" srcId="{06ACA864-551B-4BFD-B214-0E2A87780C52}" destId="{7DDE5F48-32E9-40EB-88DD-3200C3943F32}" srcOrd="0" destOrd="0" presId="urn:microsoft.com/office/officeart/2005/8/layout/process3"/>
    <dgm:cxn modelId="{030D98D0-075A-4205-9A49-A3085438AD82}" type="presOf" srcId="{7F3A6973-6952-44AC-8912-3DF1711A208D}" destId="{5F07B6C1-F965-4DA5-897B-2273BAD1B7C9}" srcOrd="0" destOrd="1" presId="urn:microsoft.com/office/officeart/2005/8/layout/process3"/>
    <dgm:cxn modelId="{51DBC0D2-6ED3-44F5-BF86-645C6ADBDC5F}" srcId="{78324072-F99A-4650-BD5A-CAA1BA6401E6}" destId="{87623D16-92FB-4E43-B173-3ACC0BE93664}" srcOrd="0" destOrd="0" parTransId="{CF8281D6-86ED-49DD-8AB6-34FCD6AA5EDD}" sibTransId="{AD807EA8-6FA1-4B36-9E50-C9E5013EECC4}"/>
    <dgm:cxn modelId="{A6A227D3-CECE-43A7-9120-0F551DCBB4CA}" srcId="{75A19568-0A1A-46B1-9BEF-E16A54ACA543}" destId="{82749C15-76BA-40C1-B8D4-163CE0ED2BC8}" srcOrd="2" destOrd="0" parTransId="{0B43DE07-F118-4482-9177-0C11233A6FD2}" sibTransId="{972E316F-391E-4F52-B235-84B00068C436}"/>
    <dgm:cxn modelId="{1E39DEDA-1003-4B74-9095-0B6C18A5DBB3}" srcId="{F8DCB28F-4C4E-4596-93C7-1CAB547BB103}" destId="{C8B20674-2ECE-46F1-9297-D1CB9BFEA633}" srcOrd="2" destOrd="0" parTransId="{6E7B0BE0-E30B-4A9B-8089-511FF683D67D}" sibTransId="{C9DCACA6-250F-4B8B-B054-0F0713FC10F0}"/>
    <dgm:cxn modelId="{24DDE3DE-746E-4A0F-A931-9BFE057FD30C}" type="presOf" srcId="{F75C2C43-BADE-4FED-B152-6EDBC2229471}" destId="{AE4DE711-7398-4C55-8D41-FA2BD1F15913}" srcOrd="0" destOrd="7" presId="urn:microsoft.com/office/officeart/2005/8/layout/process3"/>
    <dgm:cxn modelId="{31BB40E1-ADBD-47D7-B34C-8415DED0FF54}" type="presOf" srcId="{016604BE-CEC9-4D63-AAB7-3407AD718B02}" destId="{AE4DE711-7398-4C55-8D41-FA2BD1F15913}" srcOrd="0" destOrd="2" presId="urn:microsoft.com/office/officeart/2005/8/layout/process3"/>
    <dgm:cxn modelId="{C388B9E2-B8F6-4AE1-834B-71978F1DE88B}" type="presOf" srcId="{3A74647E-A973-4F59-9E3E-D84804BD8B29}" destId="{AE4DE711-7398-4C55-8D41-FA2BD1F15913}" srcOrd="0" destOrd="8" presId="urn:microsoft.com/office/officeart/2005/8/layout/process3"/>
    <dgm:cxn modelId="{5765CFE8-4DFC-48C2-BE28-9D5A644ABC01}" type="presOf" srcId="{501B5F67-4D18-491B-936D-9479AE8E9E27}" destId="{5F07B6C1-F965-4DA5-897B-2273BAD1B7C9}" srcOrd="0" destOrd="0" presId="urn:microsoft.com/office/officeart/2005/8/layout/process3"/>
    <dgm:cxn modelId="{4B8B65EB-37D9-408E-85DD-A37CA7012F2A}" type="presOf" srcId="{06ACA864-551B-4BFD-B214-0E2A87780C52}" destId="{CBF99B94-C958-41FA-ABA6-9885DFB7CBE8}" srcOrd="1" destOrd="0" presId="urn:microsoft.com/office/officeart/2005/8/layout/process3"/>
    <dgm:cxn modelId="{F36778F0-BF23-4D89-A250-0D2AF3BE395D}" srcId="{9A6EBDEF-008D-4D8B-9F07-31F5897F9934}" destId="{0D269C87-54EA-4472-8BD8-3263F38924E2}" srcOrd="6" destOrd="0" parTransId="{DF9CCB1B-BCAB-44E1-BF6E-F3A849D583F6}" sibTransId="{DBDCDEE8-3EC2-4146-A452-5887C2AD0B5F}"/>
    <dgm:cxn modelId="{DE375DF1-EBD1-4AE5-91D8-FFB5B5A1D723}" srcId="{82749C15-76BA-40C1-B8D4-163CE0ED2BC8}" destId="{BE741D97-EE79-4EBE-8363-59C9A0ED0D62}" srcOrd="4" destOrd="0" parTransId="{7230C0B7-1A1A-4EF8-B983-BA54D47C0EA1}" sibTransId="{C8F38A32-A89E-4091-97D6-1BB95DCF5AE1}"/>
    <dgm:cxn modelId="{730331F5-554B-4172-AB44-A104A936338F}" srcId="{78324072-F99A-4650-BD5A-CAA1BA6401E6}" destId="{DE1CFD94-03AD-4E70-8739-AE50A4248827}" srcOrd="3" destOrd="0" parTransId="{1CAB11EF-1463-41FF-B492-462EEBE0B886}" sibTransId="{223B7117-6A0B-4D2F-A351-830FD95A508C}"/>
    <dgm:cxn modelId="{BCA5A0F5-C1D3-4F9E-8B45-001038E11BA4}" srcId="{78324072-F99A-4650-BD5A-CAA1BA6401E6}" destId="{D0DA7639-5C36-40D6-A768-A239A8DDE346}" srcOrd="2" destOrd="0" parTransId="{1AD789B0-A1E2-4029-9FD2-878F5DCBA5EB}" sibTransId="{717B587B-CC40-4AAD-B3C8-1F5817D2DE8B}"/>
    <dgm:cxn modelId="{8B1B9AFB-97EC-4287-A9F1-3681F3F03C5F}" type="presOf" srcId="{4956D5CF-5E29-4717-BDB3-54CE6B1EDCB7}" destId="{2C5270F9-70DC-4DF3-9E32-4EC2B4DC84E7}" srcOrd="0" destOrd="0" presId="urn:microsoft.com/office/officeart/2005/8/layout/process3"/>
    <dgm:cxn modelId="{BF2162FF-DC81-4572-A974-040DFAEFF745}" type="presOf" srcId="{972E316F-391E-4F52-B235-84B00068C436}" destId="{EA2732EE-4D78-439A-925B-00F139236D9E}" srcOrd="1" destOrd="0" presId="urn:microsoft.com/office/officeart/2005/8/layout/process3"/>
    <dgm:cxn modelId="{5BDCF255-FF70-445A-B2DD-6377D0203786}" type="presParOf" srcId="{DABC199D-6AD5-40F6-9152-BB1360CC3A7F}" destId="{F5BA6434-2DBC-41A0-B57F-A8C5F325D5B5}" srcOrd="0" destOrd="0" presId="urn:microsoft.com/office/officeart/2005/8/layout/process3"/>
    <dgm:cxn modelId="{8A6D30AB-A9C9-476D-A441-BCD9A4A4B511}" type="presParOf" srcId="{F5BA6434-2DBC-41A0-B57F-A8C5F325D5B5}" destId="{B688680A-C815-420D-83C4-603A800523EE}" srcOrd="0" destOrd="0" presId="urn:microsoft.com/office/officeart/2005/8/layout/process3"/>
    <dgm:cxn modelId="{8A1E089E-780F-406E-80F4-CA3D9BA35849}" type="presParOf" srcId="{F5BA6434-2DBC-41A0-B57F-A8C5F325D5B5}" destId="{C16A079D-D958-4BB3-A127-9B636CE2AC90}" srcOrd="1" destOrd="0" presId="urn:microsoft.com/office/officeart/2005/8/layout/process3"/>
    <dgm:cxn modelId="{83D8FABA-B2E1-4ADB-B44D-D9FA9A8A320A}" type="presParOf" srcId="{F5BA6434-2DBC-41A0-B57F-A8C5F325D5B5}" destId="{AE4DE711-7398-4C55-8D41-FA2BD1F15913}" srcOrd="2" destOrd="0" presId="urn:microsoft.com/office/officeart/2005/8/layout/process3"/>
    <dgm:cxn modelId="{343DA123-26B4-4B70-99CB-C8657242B698}" type="presParOf" srcId="{DABC199D-6AD5-40F6-9152-BB1360CC3A7F}" destId="{2C5270F9-70DC-4DF3-9E32-4EC2B4DC84E7}" srcOrd="1" destOrd="0" presId="urn:microsoft.com/office/officeart/2005/8/layout/process3"/>
    <dgm:cxn modelId="{55C87EBE-BC11-455F-908D-569E00D691D6}" type="presParOf" srcId="{2C5270F9-70DC-4DF3-9E32-4EC2B4DC84E7}" destId="{4F792E71-7832-4B9A-A3A8-E27AA102B9A9}" srcOrd="0" destOrd="0" presId="urn:microsoft.com/office/officeart/2005/8/layout/process3"/>
    <dgm:cxn modelId="{09DFEBEE-29CD-4571-AC97-FFD5D7774C6E}" type="presParOf" srcId="{DABC199D-6AD5-40F6-9152-BB1360CC3A7F}" destId="{911AB00D-08B2-46DB-AA73-6F974A9C5392}" srcOrd="2" destOrd="0" presId="urn:microsoft.com/office/officeart/2005/8/layout/process3"/>
    <dgm:cxn modelId="{F459E94E-3C2A-4E2D-B1A9-1B50EA7CBF86}" type="presParOf" srcId="{911AB00D-08B2-46DB-AA73-6F974A9C5392}" destId="{82EC8C27-09F4-46BA-A381-24DED8DDB4F1}" srcOrd="0" destOrd="0" presId="urn:microsoft.com/office/officeart/2005/8/layout/process3"/>
    <dgm:cxn modelId="{7F46867D-956C-48BB-A8E5-D5611ECA2E00}" type="presParOf" srcId="{911AB00D-08B2-46DB-AA73-6F974A9C5392}" destId="{CF79BB7D-2D30-4A2D-81AC-EA87BF5F8292}" srcOrd="1" destOrd="0" presId="urn:microsoft.com/office/officeart/2005/8/layout/process3"/>
    <dgm:cxn modelId="{F4ABC690-3BB7-45F4-93F0-87187239D11E}" type="presParOf" srcId="{911AB00D-08B2-46DB-AA73-6F974A9C5392}" destId="{B618EDCA-B226-413C-8C22-8D3A022CF5E7}" srcOrd="2" destOrd="0" presId="urn:microsoft.com/office/officeart/2005/8/layout/process3"/>
    <dgm:cxn modelId="{2C17FF10-34CC-4489-9924-F11275F6160A}" type="presParOf" srcId="{DABC199D-6AD5-40F6-9152-BB1360CC3A7F}" destId="{03C074CC-7360-474B-80B9-3E7B9F41507C}" srcOrd="3" destOrd="0" presId="urn:microsoft.com/office/officeart/2005/8/layout/process3"/>
    <dgm:cxn modelId="{D283EDF8-246D-48A2-9E7C-33C74FF20C94}" type="presParOf" srcId="{03C074CC-7360-474B-80B9-3E7B9F41507C}" destId="{0C574BFC-0820-4B04-B3B1-B35961154410}" srcOrd="0" destOrd="0" presId="urn:microsoft.com/office/officeart/2005/8/layout/process3"/>
    <dgm:cxn modelId="{30155C80-D2D6-494B-9EAF-ADC301947345}" type="presParOf" srcId="{DABC199D-6AD5-40F6-9152-BB1360CC3A7F}" destId="{3AD1C795-F541-4AB3-A709-90E5D02FFD84}" srcOrd="4" destOrd="0" presId="urn:microsoft.com/office/officeart/2005/8/layout/process3"/>
    <dgm:cxn modelId="{B1493C21-843C-47A9-90EA-A5012825574A}" type="presParOf" srcId="{3AD1C795-F541-4AB3-A709-90E5D02FFD84}" destId="{FF9E2BCE-6E99-4353-BAAD-5FD4290F88E2}" srcOrd="0" destOrd="0" presId="urn:microsoft.com/office/officeart/2005/8/layout/process3"/>
    <dgm:cxn modelId="{810F42B2-FE07-4AB6-B677-DDBB5C5F4488}" type="presParOf" srcId="{3AD1C795-F541-4AB3-A709-90E5D02FFD84}" destId="{D0EEF6FF-9BC7-4532-A03E-138D14C1EDB8}" srcOrd="1" destOrd="0" presId="urn:microsoft.com/office/officeart/2005/8/layout/process3"/>
    <dgm:cxn modelId="{3A38DC3D-2C1E-4829-8BD7-A23155E0CF41}" type="presParOf" srcId="{3AD1C795-F541-4AB3-A709-90E5D02FFD84}" destId="{5F07B6C1-F965-4DA5-897B-2273BAD1B7C9}" srcOrd="2" destOrd="0" presId="urn:microsoft.com/office/officeart/2005/8/layout/process3"/>
    <dgm:cxn modelId="{327D4C3A-8C82-4CAE-AE0C-C0AE78630782}" type="presParOf" srcId="{DABC199D-6AD5-40F6-9152-BB1360CC3A7F}" destId="{86BA40EE-C60E-48D5-B4DD-5C74F1DCF1A3}" srcOrd="5" destOrd="0" presId="urn:microsoft.com/office/officeart/2005/8/layout/process3"/>
    <dgm:cxn modelId="{B2E03210-2F69-41EB-9A93-F1503FCABCAF}" type="presParOf" srcId="{86BA40EE-C60E-48D5-B4DD-5C74F1DCF1A3}" destId="{EA2732EE-4D78-439A-925B-00F139236D9E}" srcOrd="0" destOrd="0" presId="urn:microsoft.com/office/officeart/2005/8/layout/process3"/>
    <dgm:cxn modelId="{392F02BC-C646-4782-B23C-CA842311E87E}" type="presParOf" srcId="{DABC199D-6AD5-40F6-9152-BB1360CC3A7F}" destId="{ACF96A91-A56E-4BAA-8004-B91D00B5A36E}" srcOrd="6" destOrd="0" presId="urn:microsoft.com/office/officeart/2005/8/layout/process3"/>
    <dgm:cxn modelId="{BD3C6CCF-D244-4323-8B85-BE5A0B55D452}" type="presParOf" srcId="{ACF96A91-A56E-4BAA-8004-B91D00B5A36E}" destId="{7DDE5F48-32E9-40EB-88DD-3200C3943F32}" srcOrd="0" destOrd="0" presId="urn:microsoft.com/office/officeart/2005/8/layout/process3"/>
    <dgm:cxn modelId="{F5453003-8850-4867-B50D-12FE42FDAC76}" type="presParOf" srcId="{ACF96A91-A56E-4BAA-8004-B91D00B5A36E}" destId="{CBF99B94-C958-41FA-ABA6-9885DFB7CBE8}" srcOrd="1" destOrd="0" presId="urn:microsoft.com/office/officeart/2005/8/layout/process3"/>
    <dgm:cxn modelId="{F6195FA1-0DA8-4151-874F-334E83653D4C}" type="presParOf" srcId="{ACF96A91-A56E-4BAA-8004-B91D00B5A36E}" destId="{47B42C9D-1FFB-4A1E-B371-5FEE7242EAC2}" srcOrd="2" destOrd="0" presId="urn:microsoft.com/office/officeart/2005/8/layout/process3"/>
    <dgm:cxn modelId="{F663B706-C849-4F16-8972-5A4728C5F083}" type="presParOf" srcId="{DABC199D-6AD5-40F6-9152-BB1360CC3A7F}" destId="{29ECB765-CC35-44DA-BAD8-DF6BFD2C918B}" srcOrd="7" destOrd="0" presId="urn:microsoft.com/office/officeart/2005/8/layout/process3"/>
    <dgm:cxn modelId="{EDCFD2FA-6043-4CDC-A33E-4853F3E81D85}" type="presParOf" srcId="{29ECB765-CC35-44DA-BAD8-DF6BFD2C918B}" destId="{AECB1D34-CF0A-436A-A8C9-0974171B1785}" srcOrd="0" destOrd="0" presId="urn:microsoft.com/office/officeart/2005/8/layout/process3"/>
    <dgm:cxn modelId="{C28F9984-3E65-4837-96E4-A2E1E29B1380}" type="presParOf" srcId="{DABC199D-6AD5-40F6-9152-BB1360CC3A7F}" destId="{AE2A4AB7-B297-45A7-9FDD-03212B6DE072}" srcOrd="8" destOrd="0" presId="urn:microsoft.com/office/officeart/2005/8/layout/process3"/>
    <dgm:cxn modelId="{EE5B9BCA-9579-42F0-AA0B-671B6190C875}" type="presParOf" srcId="{AE2A4AB7-B297-45A7-9FDD-03212B6DE072}" destId="{17238800-A8E9-4F5C-AE22-381783927C5A}" srcOrd="0" destOrd="0" presId="urn:microsoft.com/office/officeart/2005/8/layout/process3"/>
    <dgm:cxn modelId="{844DDCAB-49AA-4576-A01C-058072F6F92B}" type="presParOf" srcId="{AE2A4AB7-B297-45A7-9FDD-03212B6DE072}" destId="{EFC53886-9D1A-4688-B702-C9B613873B63}" srcOrd="1" destOrd="0" presId="urn:microsoft.com/office/officeart/2005/8/layout/process3"/>
    <dgm:cxn modelId="{47ACCB64-1400-4760-B91B-7C77E36E8FB3}" type="presParOf" srcId="{AE2A4AB7-B297-45A7-9FDD-03212B6DE072}" destId="{C24E70A1-A4E4-4128-957D-E6229E119EBF}" srcOrd="2" destOrd="0" presId="urn:microsoft.com/office/officeart/2005/8/layout/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5A19568-0A1A-46B1-9BEF-E16A54ACA543}" type="doc">
      <dgm:prSet loTypeId="urn:microsoft.com/office/officeart/2005/8/layout/process3" loCatId="process" qsTypeId="urn:microsoft.com/office/officeart/2005/8/quickstyle/simple2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9A6EBDEF-008D-4D8B-9F07-31F5897F9934}">
      <dgm:prSet phldrT="[Texto]" custT="1"/>
      <dgm:spPr/>
      <dgm:t>
        <a:bodyPr/>
        <a:lstStyle/>
        <a:p>
          <a:pPr algn="l"/>
          <a:r>
            <a:rPr lang="en-US" sz="1800" b="1" dirty="0">
              <a:latin typeface="+mj-lt"/>
            </a:rPr>
            <a:t>1. </a:t>
          </a:r>
          <a:r>
            <a:rPr lang="en-US" sz="1800" b="1" dirty="0" err="1">
              <a:latin typeface="+mj-lt"/>
            </a:rPr>
            <a:t>Definición</a:t>
          </a:r>
          <a:r>
            <a:rPr lang="en-US" sz="1800" b="1" dirty="0">
              <a:latin typeface="+mj-lt"/>
            </a:rPr>
            <a:t> de Conjuntos</a:t>
          </a:r>
        </a:p>
      </dgm:t>
    </dgm:pt>
    <dgm:pt modelId="{417BFD33-B881-4BFC-ABC8-F0A480F744B5}" type="parTrans" cxnId="{BDA73E1F-2A57-4874-AA03-D9CA146B775F}">
      <dgm:prSet/>
      <dgm:spPr/>
      <dgm:t>
        <a:bodyPr/>
        <a:lstStyle/>
        <a:p>
          <a:pPr algn="l"/>
          <a:endParaRPr lang="en-US" sz="1400" b="1">
            <a:latin typeface="+mj-lt"/>
          </a:endParaRPr>
        </a:p>
      </dgm:t>
    </dgm:pt>
    <dgm:pt modelId="{4956D5CF-5E29-4717-BDB3-54CE6B1EDCB7}" type="sibTrans" cxnId="{BDA73E1F-2A57-4874-AA03-D9CA146B775F}">
      <dgm:prSet custT="1"/>
      <dgm:spPr/>
      <dgm:t>
        <a:bodyPr/>
        <a:lstStyle/>
        <a:p>
          <a:pPr algn="l"/>
          <a:endParaRPr lang="en-US" sz="1400" b="1">
            <a:latin typeface="+mj-lt"/>
          </a:endParaRPr>
        </a:p>
      </dgm:t>
    </dgm:pt>
    <dgm:pt modelId="{54663A81-3F72-4977-9207-B3E6AB2C91DF}">
      <dgm:prSet phldrT="[Texto]" custT="1"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00097092-6315-4155-89C5-48B582DD6546}" type="parTrans" cxnId="{3888DD7C-E340-4B4A-9448-BC154986FF66}">
      <dgm:prSet/>
      <dgm:spPr/>
      <dgm:t>
        <a:bodyPr/>
        <a:lstStyle/>
        <a:p>
          <a:pPr algn="l"/>
          <a:endParaRPr lang="en-US" sz="1400" b="1">
            <a:latin typeface="+mj-lt"/>
          </a:endParaRPr>
        </a:p>
      </dgm:t>
    </dgm:pt>
    <dgm:pt modelId="{41428F0D-7022-453A-ABBE-9F8659F8015B}" type="sibTrans" cxnId="{3888DD7C-E340-4B4A-9448-BC154986FF66}">
      <dgm:prSet/>
      <dgm:spPr/>
      <dgm:t>
        <a:bodyPr/>
        <a:lstStyle/>
        <a:p>
          <a:pPr algn="l"/>
          <a:endParaRPr lang="en-US" sz="1400" b="1">
            <a:latin typeface="+mj-lt"/>
          </a:endParaRPr>
        </a:p>
      </dgm:t>
    </dgm:pt>
    <dgm:pt modelId="{78324072-F99A-4650-BD5A-CAA1BA6401E6}">
      <dgm:prSet phldrT="[Texto]" custT="1"/>
      <dgm:spPr/>
      <dgm:t>
        <a:bodyPr/>
        <a:lstStyle/>
        <a:p>
          <a:pPr algn="l"/>
          <a:r>
            <a:rPr lang="en-US" sz="1800" b="1" dirty="0">
              <a:latin typeface="+mj-lt"/>
            </a:rPr>
            <a:t>2. </a:t>
          </a:r>
          <a:r>
            <a:rPr lang="en-US" sz="1800" b="1" dirty="0" err="1">
              <a:latin typeface="+mj-lt"/>
            </a:rPr>
            <a:t>Estimación</a:t>
          </a:r>
          <a:r>
            <a:rPr lang="en-US" sz="1800" b="1" dirty="0">
              <a:latin typeface="+mj-lt"/>
            </a:rPr>
            <a:t> de </a:t>
          </a:r>
          <a:r>
            <a:rPr lang="en-US" sz="1800" b="1" dirty="0" err="1">
              <a:latin typeface="+mj-lt"/>
            </a:rPr>
            <a:t>Probabilidades</a:t>
          </a:r>
          <a:endParaRPr lang="en-US" sz="1800" b="1" dirty="0">
            <a:latin typeface="+mj-lt"/>
          </a:endParaRPr>
        </a:p>
      </dgm:t>
    </dgm:pt>
    <dgm:pt modelId="{A7BC3D15-8580-4F45-8D4A-79D359CD3E90}" type="parTrans" cxnId="{F4219920-759D-493B-9519-985866A93EAA}">
      <dgm:prSet/>
      <dgm:spPr/>
      <dgm:t>
        <a:bodyPr/>
        <a:lstStyle/>
        <a:p>
          <a:pPr algn="l"/>
          <a:endParaRPr lang="en-US" sz="1400" b="1">
            <a:latin typeface="+mj-lt"/>
          </a:endParaRPr>
        </a:p>
      </dgm:t>
    </dgm:pt>
    <dgm:pt modelId="{874B3A67-1848-44A7-8CA1-3C13B27A930F}" type="sibTrans" cxnId="{F4219920-759D-493B-9519-985866A93EAA}">
      <dgm:prSet custT="1"/>
      <dgm:spPr/>
      <dgm:t>
        <a:bodyPr/>
        <a:lstStyle/>
        <a:p>
          <a:pPr algn="l"/>
          <a:endParaRPr lang="en-US" sz="1400" b="1">
            <a:latin typeface="+mj-lt"/>
          </a:endParaRPr>
        </a:p>
      </dgm:t>
    </dgm:pt>
    <dgm:pt modelId="{87623D16-92FB-4E43-B173-3ACC0BE93664}">
      <dgm:prSet phldrT="[Texto]" custT="1"/>
      <dgm:spPr>
        <a:blipFill>
          <a:blip xmlns:r="http://schemas.openxmlformats.org/officeDocument/2006/relationships" r:embed="rId2"/>
          <a:stretch>
            <a:fillRect r="-23507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CF8281D6-86ED-49DD-8AB6-34FCD6AA5EDD}" type="parTrans" cxnId="{51DBC0D2-6ED3-44F5-BF86-645C6ADBDC5F}">
      <dgm:prSet/>
      <dgm:spPr/>
      <dgm:t>
        <a:bodyPr/>
        <a:lstStyle/>
        <a:p>
          <a:pPr algn="l"/>
          <a:endParaRPr lang="en-US" sz="1400" b="1">
            <a:latin typeface="+mj-lt"/>
          </a:endParaRPr>
        </a:p>
      </dgm:t>
    </dgm:pt>
    <dgm:pt modelId="{AD807EA8-6FA1-4B36-9E50-C9E5013EECC4}" type="sibTrans" cxnId="{51DBC0D2-6ED3-44F5-BF86-645C6ADBDC5F}">
      <dgm:prSet/>
      <dgm:spPr/>
      <dgm:t>
        <a:bodyPr/>
        <a:lstStyle/>
        <a:p>
          <a:pPr algn="l"/>
          <a:endParaRPr lang="en-US" sz="1400" b="1">
            <a:latin typeface="+mj-lt"/>
          </a:endParaRPr>
        </a:p>
      </dgm:t>
    </dgm:pt>
    <dgm:pt modelId="{82749C15-76BA-40C1-B8D4-163CE0ED2BC8}">
      <dgm:prSet phldrT="[Texto]" custT="1"/>
      <dgm:spPr>
        <a:blipFill>
          <a:blip xmlns:r="http://schemas.openxmlformats.org/officeDocument/2006/relationships" r:embed="rId3"/>
          <a:stretch>
            <a:fillRect l="-351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0B43DE07-F118-4482-9177-0C11233A6FD2}" type="parTrans" cxnId="{A6A227D3-CECE-43A7-9120-0F551DCBB4CA}">
      <dgm:prSet/>
      <dgm:spPr/>
      <dgm:t>
        <a:bodyPr/>
        <a:lstStyle/>
        <a:p>
          <a:pPr algn="l"/>
          <a:endParaRPr lang="en-US" sz="1400" b="1">
            <a:latin typeface="+mj-lt"/>
          </a:endParaRPr>
        </a:p>
      </dgm:t>
    </dgm:pt>
    <dgm:pt modelId="{972E316F-391E-4F52-B235-84B00068C436}" type="sibTrans" cxnId="{A6A227D3-CECE-43A7-9120-0F551DCBB4CA}">
      <dgm:prSet custT="1"/>
      <dgm:spPr/>
      <dgm:t>
        <a:bodyPr/>
        <a:lstStyle/>
        <a:p>
          <a:pPr algn="l"/>
          <a:endParaRPr lang="en-US" sz="1400" b="1">
            <a:latin typeface="+mj-lt"/>
          </a:endParaRPr>
        </a:p>
      </dgm:t>
    </dgm:pt>
    <dgm:pt modelId="{501B5F67-4D18-491B-936D-9479AE8E9E27}">
      <dgm:prSet phldrT="[Texto]" custT="1"/>
      <dgm:spPr>
        <a:blipFill>
          <a:blip xmlns:r="http://schemas.openxmlformats.org/officeDocument/2006/relationships" r:embed="rId4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6A3B4C19-E63B-48A9-B132-A776AE9BDCE1}" type="parTrans" cxnId="{A58AFB9E-051A-4723-B6FD-14105A9E3C48}">
      <dgm:prSet/>
      <dgm:spPr/>
      <dgm:t>
        <a:bodyPr/>
        <a:lstStyle/>
        <a:p>
          <a:pPr algn="l"/>
          <a:endParaRPr lang="en-US" sz="1400" b="1">
            <a:latin typeface="+mj-lt"/>
          </a:endParaRPr>
        </a:p>
      </dgm:t>
    </dgm:pt>
    <dgm:pt modelId="{5AF5C8C5-C311-4451-80D9-745266278E48}" type="sibTrans" cxnId="{A58AFB9E-051A-4723-B6FD-14105A9E3C48}">
      <dgm:prSet/>
      <dgm:spPr/>
      <dgm:t>
        <a:bodyPr/>
        <a:lstStyle/>
        <a:p>
          <a:pPr algn="l"/>
          <a:endParaRPr lang="en-US" sz="1400" b="1">
            <a:latin typeface="+mj-lt"/>
          </a:endParaRPr>
        </a:p>
      </dgm:t>
    </dgm:pt>
    <dgm:pt modelId="{06ACA864-551B-4BFD-B214-0E2A87780C52}">
      <dgm:prSet custT="1"/>
      <dgm:spPr/>
      <dgm:t>
        <a:bodyPr/>
        <a:lstStyle/>
        <a:p>
          <a:pPr algn="l"/>
          <a:r>
            <a:rPr lang="en-US" sz="1800" b="1" dirty="0">
              <a:latin typeface="+mj-lt"/>
            </a:rPr>
            <a:t>4. </a:t>
          </a:r>
          <a:r>
            <a:rPr lang="en-US" sz="1800" b="1" dirty="0" err="1">
              <a:latin typeface="+mj-lt"/>
            </a:rPr>
            <a:t>Apostar</a:t>
          </a:r>
          <a:endParaRPr lang="en-US" sz="1800" b="1" dirty="0">
            <a:latin typeface="+mj-lt"/>
          </a:endParaRPr>
        </a:p>
      </dgm:t>
    </dgm:pt>
    <dgm:pt modelId="{75D807EF-C5E0-4E7C-9348-383F67094181}" type="parTrans" cxnId="{90DE70A4-8F49-4002-A2D1-5516E9C96059}">
      <dgm:prSet/>
      <dgm:spPr/>
      <dgm:t>
        <a:bodyPr/>
        <a:lstStyle/>
        <a:p>
          <a:pPr algn="l"/>
          <a:endParaRPr lang="en-US" sz="1400" b="1">
            <a:latin typeface="+mj-lt"/>
          </a:endParaRPr>
        </a:p>
      </dgm:t>
    </dgm:pt>
    <dgm:pt modelId="{472624AA-66B6-4ACA-B3EA-EF41859B7D44}" type="sibTrans" cxnId="{90DE70A4-8F49-4002-A2D1-5516E9C96059}">
      <dgm:prSet custT="1"/>
      <dgm:spPr/>
      <dgm:t>
        <a:bodyPr/>
        <a:lstStyle/>
        <a:p>
          <a:pPr algn="l"/>
          <a:endParaRPr lang="en-US" sz="1400" b="1">
            <a:latin typeface="+mj-lt"/>
          </a:endParaRPr>
        </a:p>
      </dgm:t>
    </dgm:pt>
    <dgm:pt modelId="{F8DCB28F-4C4E-4596-93C7-1CAB547BB103}">
      <dgm:prSet custT="1"/>
      <dgm:spPr/>
      <dgm:t>
        <a:bodyPr/>
        <a:lstStyle/>
        <a:p>
          <a:pPr algn="l"/>
          <a:r>
            <a:rPr lang="en-US" sz="1800" b="1" dirty="0">
              <a:latin typeface="+mj-lt"/>
            </a:rPr>
            <a:t>5. </a:t>
          </a:r>
          <a:r>
            <a:rPr lang="en-US" sz="1800" b="1" dirty="0" err="1">
              <a:latin typeface="+mj-lt"/>
            </a:rPr>
            <a:t>Evaluación</a:t>
          </a:r>
          <a:endParaRPr lang="en-US" sz="1800" b="1" dirty="0">
            <a:latin typeface="+mj-lt"/>
          </a:endParaRPr>
        </a:p>
      </dgm:t>
    </dgm:pt>
    <dgm:pt modelId="{357DF5CC-97A4-424E-8728-83BA14E7A742}" type="parTrans" cxnId="{3DC2BD0D-2BBF-439B-B225-AF460E03D058}">
      <dgm:prSet/>
      <dgm:spPr/>
      <dgm:t>
        <a:bodyPr/>
        <a:lstStyle/>
        <a:p>
          <a:pPr algn="l"/>
          <a:endParaRPr lang="en-US" sz="1400" b="1">
            <a:latin typeface="+mj-lt"/>
          </a:endParaRPr>
        </a:p>
      </dgm:t>
    </dgm:pt>
    <dgm:pt modelId="{171084FE-E7B5-4BCA-8F04-21E25F560E1A}" type="sibTrans" cxnId="{3DC2BD0D-2BBF-439B-B225-AF460E03D058}">
      <dgm:prSet/>
      <dgm:spPr/>
      <dgm:t>
        <a:bodyPr/>
        <a:lstStyle/>
        <a:p>
          <a:pPr algn="l"/>
          <a:endParaRPr lang="en-US" sz="1400" b="1">
            <a:latin typeface="+mj-lt"/>
          </a:endParaRPr>
        </a:p>
      </dgm:t>
    </dgm:pt>
    <dgm:pt modelId="{E6DFABE9-33D3-4DB0-A892-1484C34B4F8B}">
      <dgm:prSet custT="1"/>
      <dgm:spPr>
        <a:blipFill>
          <a:blip xmlns:r="http://schemas.openxmlformats.org/officeDocument/2006/relationships" r:embed="rId5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C01DF805-9D3B-4671-B779-870108B9CDB2}" type="parTrans" cxnId="{377029B9-223E-4E01-B577-75E5A42CA6B7}">
      <dgm:prSet/>
      <dgm:spPr/>
      <dgm:t>
        <a:bodyPr/>
        <a:lstStyle/>
        <a:p>
          <a:pPr algn="l"/>
          <a:endParaRPr lang="en-US" sz="1400" b="1">
            <a:latin typeface="+mj-lt"/>
          </a:endParaRPr>
        </a:p>
      </dgm:t>
    </dgm:pt>
    <dgm:pt modelId="{C5278B81-4FD3-4B4B-BBB3-25B6EB5B095C}" type="sibTrans" cxnId="{377029B9-223E-4E01-B577-75E5A42CA6B7}">
      <dgm:prSet/>
      <dgm:spPr/>
      <dgm:t>
        <a:bodyPr/>
        <a:lstStyle/>
        <a:p>
          <a:pPr algn="l"/>
          <a:endParaRPr lang="en-US" sz="1400" b="1">
            <a:latin typeface="+mj-lt"/>
          </a:endParaRPr>
        </a:p>
      </dgm:t>
    </dgm:pt>
    <dgm:pt modelId="{9F6C2F60-BA73-47C2-A0F1-23A6F40EC3FA}">
      <dgm:prSet phldrT="[Texto]" custT="1"/>
      <dgm:spPr/>
      <dgm:t>
        <a:bodyPr/>
        <a:lstStyle/>
        <a:p>
          <a:r>
            <a:rPr lang="en-US">
              <a:noFill/>
            </a:rPr>
            <a:t> </a:t>
          </a:r>
        </a:p>
      </dgm:t>
    </dgm:pt>
    <dgm:pt modelId="{027F3265-5BB8-4D6E-88F9-59517F32C488}" type="parTrans" cxnId="{F7DC917C-6748-4255-BA0E-1D476E1BB83B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F5EFBFAC-2D77-4609-B818-AFDE90EC9D9D}" type="sibTrans" cxnId="{F7DC917C-6748-4255-BA0E-1D476E1BB83B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E8226CD9-807E-4518-B16A-61EF759A2E55}">
      <dgm:prSet phldrT="[Texto]" custT="1"/>
      <dgm:spPr/>
      <dgm:t>
        <a:bodyPr/>
        <a:lstStyle/>
        <a:p>
          <a:r>
            <a:rPr lang="en-US">
              <a:noFill/>
            </a:rPr>
            <a:t> </a:t>
          </a:r>
        </a:p>
      </dgm:t>
    </dgm:pt>
    <dgm:pt modelId="{4DC613F0-F747-4B93-B282-7F8391F65699}" type="parTrans" cxnId="{8B0F478B-B39F-4EAB-8FFC-E966EE96F20F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16C90C25-31E0-4F81-BAE6-041F2EF8BCC9}" type="sibTrans" cxnId="{8B0F478B-B39F-4EAB-8FFC-E966EE96F20F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65AFE0D8-89C8-404D-B645-51BFD2DC0C14}">
      <dgm:prSet phldrT="[Texto]" custT="1"/>
      <dgm:spPr/>
      <dgm:t>
        <a:bodyPr/>
        <a:lstStyle/>
        <a:p>
          <a:r>
            <a:rPr lang="en-US">
              <a:noFill/>
            </a:rPr>
            <a:t> </a:t>
          </a:r>
        </a:p>
      </dgm:t>
    </dgm:pt>
    <dgm:pt modelId="{31E56BA6-20CC-4100-824F-D31E0EFCF999}" type="parTrans" cxnId="{DECEB1C7-C626-4012-8FB9-8E080A6D3F49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8A2F4DBD-4A67-445E-97FD-6C2BB9818FCE}" type="sibTrans" cxnId="{DECEB1C7-C626-4012-8FB9-8E080A6D3F49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F75C2C43-BADE-4FED-B152-6EDBC2229471}">
      <dgm:prSet phldrT="[Texto]" custT="1"/>
      <dgm:spPr/>
      <dgm:t>
        <a:bodyPr/>
        <a:lstStyle/>
        <a:p>
          <a:r>
            <a:rPr lang="en-US">
              <a:noFill/>
            </a:rPr>
            <a:t> </a:t>
          </a:r>
        </a:p>
      </dgm:t>
    </dgm:pt>
    <dgm:pt modelId="{663555C4-9D50-4879-9BBA-053FA54BE37C}" type="parTrans" cxnId="{2DD17484-B57E-4DE7-8CC6-491D2577B784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B3ED3572-EC73-4E3C-B8E7-F554A84995E2}" type="sibTrans" cxnId="{2DD17484-B57E-4DE7-8CC6-491D2577B784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0D269C87-54EA-4472-8BD8-3263F38924E2}">
      <dgm:prSet phldrT="[Texto]" custT="1"/>
      <dgm:spPr/>
      <dgm:t>
        <a:bodyPr/>
        <a:lstStyle/>
        <a:p>
          <a:r>
            <a:rPr lang="en-US">
              <a:noFill/>
            </a:rPr>
            <a:t> </a:t>
          </a:r>
        </a:p>
      </dgm:t>
    </dgm:pt>
    <dgm:pt modelId="{DF9CCB1B-BCAB-44E1-BF6E-F3A849D583F6}" type="parTrans" cxnId="{F36778F0-BF23-4D89-A250-0D2AF3BE395D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DBDCDEE8-3EC2-4146-A452-5887C2AD0B5F}" type="sibTrans" cxnId="{F36778F0-BF23-4D89-A250-0D2AF3BE395D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D0DA7639-5C36-40D6-A768-A239A8DDE346}">
      <dgm:prSet phldrT="[Texto]" custT="1"/>
      <dgm:spPr/>
      <dgm:t>
        <a:bodyPr/>
        <a:lstStyle/>
        <a:p>
          <a:r>
            <a:rPr lang="en-US">
              <a:noFill/>
            </a:rPr>
            <a:t> </a:t>
          </a:r>
        </a:p>
      </dgm:t>
    </dgm:pt>
    <dgm:pt modelId="{1AD789B0-A1E2-4029-9FD2-878F5DCBA5EB}" type="parTrans" cxnId="{BCA5A0F5-C1D3-4F9E-8B45-001038E11BA4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717B587B-CC40-4AAD-B3C8-1F5817D2DE8B}" type="sibTrans" cxnId="{BCA5A0F5-C1D3-4F9E-8B45-001038E11BA4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DE1CFD94-03AD-4E70-8739-AE50A4248827}">
      <dgm:prSet phldrT="[Texto]" custT="1"/>
      <dgm:spPr/>
      <dgm:t>
        <a:bodyPr/>
        <a:lstStyle/>
        <a:p>
          <a:r>
            <a:rPr lang="en-US">
              <a:noFill/>
            </a:rPr>
            <a:t> </a:t>
          </a:r>
        </a:p>
      </dgm:t>
    </dgm:pt>
    <dgm:pt modelId="{1CAB11EF-1463-41FF-B492-462EEBE0B886}" type="parTrans" cxnId="{730331F5-554B-4172-AB44-A104A936338F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223B7117-6A0B-4D2F-A351-830FD95A508C}" type="sibTrans" cxnId="{730331F5-554B-4172-AB44-A104A936338F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51391865-63D0-4B76-8401-FF0E109FE029}">
      <dgm:prSet phldrT="[Texto]" custT="1"/>
      <dgm:spPr/>
      <dgm:t>
        <a:bodyPr/>
        <a:lstStyle/>
        <a:p>
          <a:r>
            <a:rPr lang="en-US">
              <a:noFill/>
            </a:rPr>
            <a:t> </a:t>
          </a:r>
        </a:p>
      </dgm:t>
    </dgm:pt>
    <dgm:pt modelId="{17F13DB1-8C10-4630-9328-5E2C83347197}" type="parTrans" cxnId="{9CCFF93E-8C2D-4DE9-99D9-B6A6E0812DB8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C777A6A1-CFE9-464F-AAB2-1324753CBE78}" type="sibTrans" cxnId="{9CCFF93E-8C2D-4DE9-99D9-B6A6E0812DB8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7F3A6973-6952-44AC-8912-3DF1711A208D}">
      <dgm:prSet phldrT="[Texto]" custT="1"/>
      <dgm:spPr/>
      <dgm:t>
        <a:bodyPr/>
        <a:lstStyle/>
        <a:p>
          <a:r>
            <a:rPr lang="en-US">
              <a:noFill/>
            </a:rPr>
            <a:t> </a:t>
          </a:r>
        </a:p>
      </dgm:t>
    </dgm:pt>
    <dgm:pt modelId="{2C81B9FA-C8E0-4B7C-B807-822CC77ABF78}" type="parTrans" cxnId="{8A687AB5-F65F-4505-A93D-F498DD6D482C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6962A7AF-F30D-4D5A-9A84-C3B0155DBAEB}" type="sibTrans" cxnId="{8A687AB5-F65F-4505-A93D-F498DD6D482C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C448ADB6-5AEF-44AA-87D0-932A445F8D2E}">
      <dgm:prSet phldrT="[Texto]" custT="1"/>
      <dgm:spPr/>
      <dgm:t>
        <a:bodyPr/>
        <a:lstStyle/>
        <a:p>
          <a:r>
            <a:rPr lang="en-US">
              <a:noFill/>
            </a:rPr>
            <a:t> </a:t>
          </a:r>
        </a:p>
      </dgm:t>
    </dgm:pt>
    <dgm:pt modelId="{667784E8-4FCC-4C5B-99AD-98A68815CB09}" type="parTrans" cxnId="{461A1CB9-534E-4A95-908B-3AC2BFC7F4A0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C65CBD7C-E527-4939-B235-1E3C64843A66}" type="sibTrans" cxnId="{461A1CB9-534E-4A95-908B-3AC2BFC7F4A0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BE741D97-EE79-4EBE-8363-59C9A0ED0D62}">
      <dgm:prSet phldrT="[Texto]" custT="1"/>
      <dgm:spPr/>
      <dgm:t>
        <a:bodyPr/>
        <a:lstStyle/>
        <a:p>
          <a:r>
            <a:rPr lang="en-US">
              <a:noFill/>
            </a:rPr>
            <a:t> </a:t>
          </a:r>
        </a:p>
      </dgm:t>
    </dgm:pt>
    <dgm:pt modelId="{7230C0B7-1A1A-4EF8-B983-BA54D47C0EA1}" type="parTrans" cxnId="{DE375DF1-EBD1-4AE5-91D8-FFB5B5A1D723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C8F38A32-A89E-4091-97D6-1BB95DCF5AE1}" type="sibTrans" cxnId="{DE375DF1-EBD1-4AE5-91D8-FFB5B5A1D723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3A74647E-A973-4F59-9E3E-D84804BD8B29}">
      <dgm:prSet phldrT="[Texto]" custT="1"/>
      <dgm:spPr/>
      <dgm:t>
        <a:bodyPr/>
        <a:lstStyle/>
        <a:p>
          <a:r>
            <a:rPr lang="en-US">
              <a:noFill/>
            </a:rPr>
            <a:t> </a:t>
          </a:r>
        </a:p>
      </dgm:t>
    </dgm:pt>
    <dgm:pt modelId="{E4B17DD5-120B-4CA6-8923-EECC1F69A85D}" type="parTrans" cxnId="{10160BA7-BD20-4367-8D98-2C6D865E66C3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80A2A2AB-981A-43DA-A3B5-D4FC4FE29B48}" type="sibTrans" cxnId="{10160BA7-BD20-4367-8D98-2C6D865E66C3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31AE44B9-23C9-4738-B6C4-515946718DF9}">
      <dgm:prSet phldrT="[Texto]" custT="1"/>
      <dgm:spPr/>
      <dgm:t>
        <a:bodyPr/>
        <a:lstStyle/>
        <a:p>
          <a:r>
            <a:rPr lang="en-US">
              <a:noFill/>
            </a:rPr>
            <a:t> </a:t>
          </a:r>
        </a:p>
      </dgm:t>
    </dgm:pt>
    <dgm:pt modelId="{6B5C555A-91F0-45B7-B5B0-DF670338F0A7}" type="sibTrans" cxnId="{319F8801-C99C-4C9A-878F-1AC61E81B780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4F84AD05-31DB-41DD-9CA5-A4DCAA6AD849}" type="parTrans" cxnId="{319F8801-C99C-4C9A-878F-1AC61E81B780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6EAE7448-544C-434F-B246-27DE19269508}">
      <dgm:prSet custT="1"/>
      <dgm:spPr>
        <a:blipFill>
          <a:blip xmlns:r="http://schemas.openxmlformats.org/officeDocument/2006/relationships" r:embed="rId6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7B9E611F-15C8-4A12-8C0B-5A677A6758EF}" type="parTrans" cxnId="{438F827D-B0DF-42AE-BC66-B61B898A58B7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63BF9920-AF88-4294-B545-B8D9AA4DB914}" type="sibTrans" cxnId="{438F827D-B0DF-42AE-BC66-B61B898A58B7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C8B20674-2ECE-46F1-9297-D1CB9BFEA633}">
      <dgm:prSet custT="1"/>
      <dgm:spPr/>
      <dgm:t>
        <a:bodyPr/>
        <a:lstStyle/>
        <a:p>
          <a:r>
            <a:rPr lang="en-US">
              <a:noFill/>
            </a:rPr>
            <a:t> </a:t>
          </a:r>
        </a:p>
      </dgm:t>
    </dgm:pt>
    <dgm:pt modelId="{6E7B0BE0-E30B-4A9B-8089-511FF683D67D}" type="parTrans" cxnId="{1E39DEDA-1003-4B74-9095-0B6C18A5DBB3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C9DCACA6-250F-4B8B-B054-0F0713FC10F0}" type="sibTrans" cxnId="{1E39DEDA-1003-4B74-9095-0B6C18A5DBB3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E6C8159D-C4ED-4864-B9C9-BB29BF7B12FA}">
      <dgm:prSet custT="1"/>
      <dgm:spPr/>
      <dgm:t>
        <a:bodyPr/>
        <a:lstStyle/>
        <a:p>
          <a:r>
            <a:rPr lang="en-US">
              <a:noFill/>
            </a:rPr>
            <a:t> </a:t>
          </a:r>
        </a:p>
      </dgm:t>
    </dgm:pt>
    <dgm:pt modelId="{EBD9CAEC-2246-4F34-9120-765BB3A71D8C}" type="parTrans" cxnId="{9F552BBA-D77E-4837-B877-4F72157C3CF9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E0888B98-AFEA-41F3-99E0-14A468DBF06C}" type="sibTrans" cxnId="{9F552BBA-D77E-4837-B877-4F72157C3CF9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1C91C530-646C-466A-A522-417DB2D4F544}">
      <dgm:prSet phldrT="[Texto]" custT="1"/>
      <dgm:spPr/>
      <dgm:t>
        <a:bodyPr/>
        <a:lstStyle/>
        <a:p>
          <a:r>
            <a:rPr lang="en-US">
              <a:noFill/>
            </a:rPr>
            <a:t> </a:t>
          </a:r>
        </a:p>
      </dgm:t>
    </dgm:pt>
    <dgm:pt modelId="{60200D8C-6008-4E91-9B37-A8FA09E20AE2}" type="parTrans" cxnId="{1A7B8A46-BF76-4CF4-9707-30BC56C83973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414DE939-ABA6-47E0-B84C-1A1A2B12882D}" type="sibTrans" cxnId="{1A7B8A46-BF76-4CF4-9707-30BC56C83973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016604BE-CEC9-4D63-AAB7-3407AD718B02}">
      <dgm:prSet phldrT="[Texto]" custT="1"/>
      <dgm:spPr/>
      <dgm:t>
        <a:bodyPr/>
        <a:lstStyle/>
        <a:p>
          <a:r>
            <a:rPr lang="en-US">
              <a:noFill/>
            </a:rPr>
            <a:t> </a:t>
          </a:r>
        </a:p>
      </dgm:t>
    </dgm:pt>
    <dgm:pt modelId="{3DC28069-D174-42F2-ACD9-E54926CD3595}" type="parTrans" cxnId="{E1152F1E-6821-4BAE-AFE1-3405CEBBF2C6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DAA761CD-B391-467A-B8EE-42602DB45D7A}" type="sibTrans" cxnId="{E1152F1E-6821-4BAE-AFE1-3405CEBBF2C6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DABC199D-6AD5-40F6-9152-BB1360CC3A7F}" type="pres">
      <dgm:prSet presAssocID="{75A19568-0A1A-46B1-9BEF-E16A54ACA543}" presName="linearFlow" presStyleCnt="0">
        <dgm:presLayoutVars>
          <dgm:dir/>
          <dgm:animLvl val="lvl"/>
          <dgm:resizeHandles val="exact"/>
        </dgm:presLayoutVars>
      </dgm:prSet>
      <dgm:spPr/>
    </dgm:pt>
    <dgm:pt modelId="{F5BA6434-2DBC-41A0-B57F-A8C5F325D5B5}" type="pres">
      <dgm:prSet presAssocID="{9A6EBDEF-008D-4D8B-9F07-31F5897F9934}" presName="composite" presStyleCnt="0"/>
      <dgm:spPr/>
    </dgm:pt>
    <dgm:pt modelId="{B688680A-C815-420D-83C4-603A800523EE}" type="pres">
      <dgm:prSet presAssocID="{9A6EBDEF-008D-4D8B-9F07-31F5897F9934}" presName="parTx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C16A079D-D958-4BB3-A127-9B636CE2AC90}" type="pres">
      <dgm:prSet presAssocID="{9A6EBDEF-008D-4D8B-9F07-31F5897F9934}" presName="parSh" presStyleLbl="node1" presStyleIdx="0" presStyleCnt="5" custScaleX="133397" custLinFactY="-40592" custLinFactNeighborX="-844" custLinFactNeighborY="-100000"/>
      <dgm:spPr/>
    </dgm:pt>
    <dgm:pt modelId="{AE4DE711-7398-4C55-8D41-FA2BD1F15913}" type="pres">
      <dgm:prSet presAssocID="{9A6EBDEF-008D-4D8B-9F07-31F5897F9934}" presName="desTx" presStyleLbl="fgAcc1" presStyleIdx="0" presStyleCnt="5" custScaleX="122735" custScaleY="92213" custLinFactNeighborX="-22397" custLinFactNeighborY="-6587">
        <dgm:presLayoutVars>
          <dgm:bulletEnabled val="1"/>
        </dgm:presLayoutVars>
      </dgm:prSet>
      <dgm:spPr/>
    </dgm:pt>
    <dgm:pt modelId="{2C5270F9-70DC-4DF3-9E32-4EC2B4DC84E7}" type="pres">
      <dgm:prSet presAssocID="{4956D5CF-5E29-4717-BDB3-54CE6B1EDCB7}" presName="sibTrans" presStyleLbl="sibTrans2D1" presStyleIdx="0" presStyleCnt="4"/>
      <dgm:spPr/>
    </dgm:pt>
    <dgm:pt modelId="{4F792E71-7832-4B9A-A3A8-E27AA102B9A9}" type="pres">
      <dgm:prSet presAssocID="{4956D5CF-5E29-4717-BDB3-54CE6B1EDCB7}" presName="connTx" presStyleLbl="sibTrans2D1" presStyleIdx="0" presStyleCnt="4"/>
      <dgm:spPr/>
    </dgm:pt>
    <dgm:pt modelId="{911AB00D-08B2-46DB-AA73-6F974A9C5392}" type="pres">
      <dgm:prSet presAssocID="{78324072-F99A-4650-BD5A-CAA1BA6401E6}" presName="composite" presStyleCnt="0"/>
      <dgm:spPr/>
    </dgm:pt>
    <dgm:pt modelId="{82EC8C27-09F4-46BA-A381-24DED8DDB4F1}" type="pres">
      <dgm:prSet presAssocID="{78324072-F99A-4650-BD5A-CAA1BA6401E6}" presName="parTx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CF79BB7D-2D30-4A2D-81AC-EA87BF5F8292}" type="pres">
      <dgm:prSet presAssocID="{78324072-F99A-4650-BD5A-CAA1BA6401E6}" presName="parSh" presStyleLbl="node1" presStyleIdx="1" presStyleCnt="5" custScaleX="153311" custScaleY="133651" custLinFactY="-90305" custLinFactNeighborX="-10498" custLinFactNeighborY="-100000"/>
      <dgm:spPr/>
    </dgm:pt>
    <dgm:pt modelId="{B618EDCA-B226-413C-8C22-8D3A022CF5E7}" type="pres">
      <dgm:prSet presAssocID="{78324072-F99A-4650-BD5A-CAA1BA6401E6}" presName="desTx" presStyleLbl="fgAcc1" presStyleIdx="1" presStyleCnt="5" custScaleX="142080" custScaleY="69018" custLinFactNeighborX="-29310" custLinFactNeighborY="-41895">
        <dgm:presLayoutVars>
          <dgm:bulletEnabled val="1"/>
        </dgm:presLayoutVars>
      </dgm:prSet>
      <dgm:spPr/>
    </dgm:pt>
    <dgm:pt modelId="{03C074CC-7360-474B-80B9-3E7B9F41507C}" type="pres">
      <dgm:prSet presAssocID="{874B3A67-1848-44A7-8CA1-3C13B27A930F}" presName="sibTrans" presStyleLbl="sibTrans2D1" presStyleIdx="1" presStyleCnt="4"/>
      <dgm:spPr/>
    </dgm:pt>
    <dgm:pt modelId="{0C574BFC-0820-4B04-B3B1-B35961154410}" type="pres">
      <dgm:prSet presAssocID="{874B3A67-1848-44A7-8CA1-3C13B27A930F}" presName="connTx" presStyleLbl="sibTrans2D1" presStyleIdx="1" presStyleCnt="4"/>
      <dgm:spPr/>
    </dgm:pt>
    <dgm:pt modelId="{3AD1C795-F541-4AB3-A709-90E5D02FFD84}" type="pres">
      <dgm:prSet presAssocID="{82749C15-76BA-40C1-B8D4-163CE0ED2BC8}" presName="composite" presStyleCnt="0"/>
      <dgm:spPr/>
    </dgm:pt>
    <dgm:pt modelId="{FF9E2BCE-6E99-4353-BAAD-5FD4290F88E2}" type="pres">
      <dgm:prSet presAssocID="{82749C15-76BA-40C1-B8D4-163CE0ED2BC8}" presName="parTx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D0EEF6FF-9BC7-4532-A03E-138D14C1EDB8}" type="pres">
      <dgm:prSet presAssocID="{82749C15-76BA-40C1-B8D4-163CE0ED2BC8}" presName="parSh" presStyleLbl="node1" presStyleIdx="2" presStyleCnt="5" custScaleX="150840" custScaleY="126170" custLinFactY="-89334" custLinFactNeighborX="-3777" custLinFactNeighborY="-100000"/>
      <dgm:spPr/>
    </dgm:pt>
    <dgm:pt modelId="{5F07B6C1-F965-4DA5-897B-2273BAD1B7C9}" type="pres">
      <dgm:prSet presAssocID="{82749C15-76BA-40C1-B8D4-163CE0ED2BC8}" presName="desTx" presStyleLbl="fgAcc1" presStyleIdx="2" presStyleCnt="5" custScaleX="191956" custScaleY="72850" custLinFactNeighborX="-25711" custLinFactNeighborY="-35457">
        <dgm:presLayoutVars>
          <dgm:bulletEnabled val="1"/>
        </dgm:presLayoutVars>
      </dgm:prSet>
      <dgm:spPr/>
    </dgm:pt>
    <dgm:pt modelId="{86BA40EE-C60E-48D5-B4DD-5C74F1DCF1A3}" type="pres">
      <dgm:prSet presAssocID="{972E316F-391E-4F52-B235-84B00068C436}" presName="sibTrans" presStyleLbl="sibTrans2D1" presStyleIdx="2" presStyleCnt="4"/>
      <dgm:spPr/>
    </dgm:pt>
    <dgm:pt modelId="{EA2732EE-4D78-439A-925B-00F139236D9E}" type="pres">
      <dgm:prSet presAssocID="{972E316F-391E-4F52-B235-84B00068C436}" presName="connTx" presStyleLbl="sibTrans2D1" presStyleIdx="2" presStyleCnt="4"/>
      <dgm:spPr/>
    </dgm:pt>
    <dgm:pt modelId="{ACF96A91-A56E-4BAA-8004-B91D00B5A36E}" type="pres">
      <dgm:prSet presAssocID="{06ACA864-551B-4BFD-B214-0E2A87780C52}" presName="composite" presStyleCnt="0"/>
      <dgm:spPr/>
    </dgm:pt>
    <dgm:pt modelId="{7DDE5F48-32E9-40EB-88DD-3200C3943F32}" type="pres">
      <dgm:prSet presAssocID="{06ACA864-551B-4BFD-B214-0E2A87780C52}" presName="parTx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CBF99B94-C958-41FA-ABA6-9885DFB7CBE8}" type="pres">
      <dgm:prSet presAssocID="{06ACA864-551B-4BFD-B214-0E2A87780C52}" presName="parSh" presStyleLbl="node1" presStyleIdx="3" presStyleCnt="5" custScaleX="134958" custLinFactY="-100000" custLinFactNeighborX="-1934" custLinFactNeighborY="-193814"/>
      <dgm:spPr/>
    </dgm:pt>
    <dgm:pt modelId="{47B42C9D-1FFB-4A1E-B371-5FEE7242EAC2}" type="pres">
      <dgm:prSet presAssocID="{06ACA864-551B-4BFD-B214-0E2A87780C52}" presName="desTx" presStyleLbl="fgAcc1" presStyleIdx="3" presStyleCnt="5" custScaleX="117151" custScaleY="60697" custLinFactNeighborX="-26852" custLinFactNeighborY="-56467">
        <dgm:presLayoutVars>
          <dgm:bulletEnabled val="1"/>
        </dgm:presLayoutVars>
      </dgm:prSet>
      <dgm:spPr/>
    </dgm:pt>
    <dgm:pt modelId="{29ECB765-CC35-44DA-BAD8-DF6BFD2C918B}" type="pres">
      <dgm:prSet presAssocID="{472624AA-66B6-4ACA-B3EA-EF41859B7D44}" presName="sibTrans" presStyleLbl="sibTrans2D1" presStyleIdx="3" presStyleCnt="4"/>
      <dgm:spPr/>
    </dgm:pt>
    <dgm:pt modelId="{AECB1D34-CF0A-436A-A8C9-0974171B1785}" type="pres">
      <dgm:prSet presAssocID="{472624AA-66B6-4ACA-B3EA-EF41859B7D44}" presName="connTx" presStyleLbl="sibTrans2D1" presStyleIdx="3" presStyleCnt="4"/>
      <dgm:spPr/>
    </dgm:pt>
    <dgm:pt modelId="{AE2A4AB7-B297-45A7-9FDD-03212B6DE072}" type="pres">
      <dgm:prSet presAssocID="{F8DCB28F-4C4E-4596-93C7-1CAB547BB103}" presName="composite" presStyleCnt="0"/>
      <dgm:spPr/>
    </dgm:pt>
    <dgm:pt modelId="{17238800-A8E9-4F5C-AE22-381783927C5A}" type="pres">
      <dgm:prSet presAssocID="{F8DCB28F-4C4E-4596-93C7-1CAB547BB103}" presName="parTx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EFC53886-9D1A-4688-B702-C9B613873B63}" type="pres">
      <dgm:prSet presAssocID="{F8DCB28F-4C4E-4596-93C7-1CAB547BB103}" presName="parSh" presStyleLbl="node1" presStyleIdx="4" presStyleCnt="5" custScaleX="150471" custLinFactY="-100000" custLinFactNeighborX="-1646" custLinFactNeighborY="-125203"/>
      <dgm:spPr/>
    </dgm:pt>
    <dgm:pt modelId="{C24E70A1-A4E4-4128-957D-E6229E119EBF}" type="pres">
      <dgm:prSet presAssocID="{F8DCB28F-4C4E-4596-93C7-1CAB547BB103}" presName="desTx" presStyleLbl="fgAcc1" presStyleIdx="4" presStyleCnt="5" custScaleX="145206" custScaleY="77065" custLinFactNeighborX="-30660" custLinFactNeighborY="-27567">
        <dgm:presLayoutVars>
          <dgm:bulletEnabled val="1"/>
        </dgm:presLayoutVars>
      </dgm:prSet>
      <dgm:spPr/>
    </dgm:pt>
  </dgm:ptLst>
  <dgm:cxnLst>
    <dgm:cxn modelId="{319F8801-C99C-4C9A-878F-1AC61E81B780}" srcId="{78324072-F99A-4650-BD5A-CAA1BA6401E6}" destId="{31AE44B9-23C9-4738-B6C4-515946718DF9}" srcOrd="1" destOrd="0" parTransId="{4F84AD05-31DB-41DD-9CA5-A4DCAA6AD849}" sibTransId="{6B5C555A-91F0-45B7-B5B0-DF670338F0A7}"/>
    <dgm:cxn modelId="{3DC2BD0D-2BBF-439B-B225-AF460E03D058}" srcId="{75A19568-0A1A-46B1-9BEF-E16A54ACA543}" destId="{F8DCB28F-4C4E-4596-93C7-1CAB547BB103}" srcOrd="4" destOrd="0" parTransId="{357DF5CC-97A4-424E-8728-83BA14E7A742}" sibTransId="{171084FE-E7B5-4BCA-8F04-21E25F560E1A}"/>
    <dgm:cxn modelId="{C0BC9C0F-9AF3-4708-806B-3AF4CE3D09AB}" type="presOf" srcId="{31AE44B9-23C9-4738-B6C4-515946718DF9}" destId="{B618EDCA-B226-413C-8C22-8D3A022CF5E7}" srcOrd="0" destOrd="1" presId="urn:microsoft.com/office/officeart/2005/8/layout/process3"/>
    <dgm:cxn modelId="{1D6B7C13-ECC8-4BC7-BF8D-B0D110B47DAB}" type="presOf" srcId="{82749C15-76BA-40C1-B8D4-163CE0ED2BC8}" destId="{D0EEF6FF-9BC7-4532-A03E-138D14C1EDB8}" srcOrd="1" destOrd="0" presId="urn:microsoft.com/office/officeart/2005/8/layout/process3"/>
    <dgm:cxn modelId="{C0C0CB17-1B0F-4B6B-BB16-2EE7DC9E31B0}" type="presOf" srcId="{54663A81-3F72-4977-9207-B3E6AB2C91DF}" destId="{AE4DE711-7398-4C55-8D41-FA2BD1F15913}" srcOrd="0" destOrd="0" presId="urn:microsoft.com/office/officeart/2005/8/layout/process3"/>
    <dgm:cxn modelId="{E1152F1E-6821-4BAE-AFE1-3405CEBBF2C6}" srcId="{9A6EBDEF-008D-4D8B-9F07-31F5897F9934}" destId="{016604BE-CEC9-4D63-AAB7-3407AD718B02}" srcOrd="2" destOrd="0" parTransId="{3DC28069-D174-42F2-ACD9-E54926CD3595}" sibTransId="{DAA761CD-B391-467A-B8EE-42602DB45D7A}"/>
    <dgm:cxn modelId="{BDA73E1F-2A57-4874-AA03-D9CA146B775F}" srcId="{75A19568-0A1A-46B1-9BEF-E16A54ACA543}" destId="{9A6EBDEF-008D-4D8B-9F07-31F5897F9934}" srcOrd="0" destOrd="0" parTransId="{417BFD33-B881-4BFC-ABC8-F0A480F744B5}" sibTransId="{4956D5CF-5E29-4717-BDB3-54CE6B1EDCB7}"/>
    <dgm:cxn modelId="{F4219920-759D-493B-9519-985866A93EAA}" srcId="{75A19568-0A1A-46B1-9BEF-E16A54ACA543}" destId="{78324072-F99A-4650-BD5A-CAA1BA6401E6}" srcOrd="1" destOrd="0" parTransId="{A7BC3D15-8580-4F45-8D4A-79D359CD3E90}" sibTransId="{874B3A67-1848-44A7-8CA1-3C13B27A930F}"/>
    <dgm:cxn modelId="{2D551626-CE6F-446E-B15B-2410577F6291}" type="presOf" srcId="{82749C15-76BA-40C1-B8D4-163CE0ED2BC8}" destId="{FF9E2BCE-6E99-4353-BAAD-5FD4290F88E2}" srcOrd="0" destOrd="0" presId="urn:microsoft.com/office/officeart/2005/8/layout/process3"/>
    <dgm:cxn modelId="{D9AB6235-95D7-4BB3-9A07-664B1C439C09}" type="presOf" srcId="{E6C8159D-C4ED-4864-B9C9-BB29BF7B12FA}" destId="{C24E70A1-A4E4-4128-957D-E6229E119EBF}" srcOrd="0" destOrd="1" presId="urn:microsoft.com/office/officeart/2005/8/layout/process3"/>
    <dgm:cxn modelId="{0128563A-4785-4677-A696-D8BA0EF92D51}" type="presOf" srcId="{75A19568-0A1A-46B1-9BEF-E16A54ACA543}" destId="{DABC199D-6AD5-40F6-9152-BB1360CC3A7F}" srcOrd="0" destOrd="0" presId="urn:microsoft.com/office/officeart/2005/8/layout/process3"/>
    <dgm:cxn modelId="{9A66863D-ABD1-480D-964E-79EADAF25586}" type="presOf" srcId="{E8226CD9-807E-4518-B16A-61EF759A2E55}" destId="{AE4DE711-7398-4C55-8D41-FA2BD1F15913}" srcOrd="0" destOrd="5" presId="urn:microsoft.com/office/officeart/2005/8/layout/process3"/>
    <dgm:cxn modelId="{9CCFF93E-8C2D-4DE9-99D9-B6A6E0812DB8}" srcId="{82749C15-76BA-40C1-B8D4-163CE0ED2BC8}" destId="{51391865-63D0-4B76-8401-FF0E109FE029}" srcOrd="2" destOrd="0" parTransId="{17F13DB1-8C10-4630-9328-5E2C83347197}" sibTransId="{C777A6A1-CFE9-464F-AAB2-1324753CBE78}"/>
    <dgm:cxn modelId="{8B8B4A5E-070E-48AD-9D23-6CE37F0CF215}" type="presOf" srcId="{472624AA-66B6-4ACA-B3EA-EF41859B7D44}" destId="{29ECB765-CC35-44DA-BAD8-DF6BFD2C918B}" srcOrd="0" destOrd="0" presId="urn:microsoft.com/office/officeart/2005/8/layout/process3"/>
    <dgm:cxn modelId="{BDEC7B61-E37C-41FA-8877-EE118B787FE7}" type="presOf" srcId="{F8DCB28F-4C4E-4596-93C7-1CAB547BB103}" destId="{EFC53886-9D1A-4688-B702-C9B613873B63}" srcOrd="1" destOrd="0" presId="urn:microsoft.com/office/officeart/2005/8/layout/process3"/>
    <dgm:cxn modelId="{083A3362-BC18-4677-90A6-C70CFA31A347}" type="presOf" srcId="{1C91C530-646C-466A-A522-417DB2D4F544}" destId="{AE4DE711-7398-4C55-8D41-FA2BD1F15913}" srcOrd="0" destOrd="1" presId="urn:microsoft.com/office/officeart/2005/8/layout/process3"/>
    <dgm:cxn modelId="{790A9062-DAC6-4394-8FA7-AF005F090DAF}" type="presOf" srcId="{972E316F-391E-4F52-B235-84B00068C436}" destId="{86BA40EE-C60E-48D5-B4DD-5C74F1DCF1A3}" srcOrd="0" destOrd="0" presId="urn:microsoft.com/office/officeart/2005/8/layout/process3"/>
    <dgm:cxn modelId="{C8C81F45-2A26-45BF-9390-E565C0F74470}" type="presOf" srcId="{874B3A67-1848-44A7-8CA1-3C13B27A930F}" destId="{03C074CC-7360-474B-80B9-3E7B9F41507C}" srcOrd="0" destOrd="0" presId="urn:microsoft.com/office/officeart/2005/8/layout/process3"/>
    <dgm:cxn modelId="{1A7B8A46-BF76-4CF4-9707-30BC56C83973}" srcId="{9A6EBDEF-008D-4D8B-9F07-31F5897F9934}" destId="{1C91C530-646C-466A-A522-417DB2D4F544}" srcOrd="1" destOrd="0" parTransId="{60200D8C-6008-4E91-9B37-A8FA09E20AE2}" sibTransId="{414DE939-ABA6-47E0-B84C-1A1A2B12882D}"/>
    <dgm:cxn modelId="{17A3256D-AA4A-4C69-872C-947EE4A1BE1F}" type="presOf" srcId="{C448ADB6-5AEF-44AA-87D0-932A445F8D2E}" destId="{5F07B6C1-F965-4DA5-897B-2273BAD1B7C9}" srcOrd="0" destOrd="3" presId="urn:microsoft.com/office/officeart/2005/8/layout/process3"/>
    <dgm:cxn modelId="{B8813251-3EB9-4972-8D2A-3032AE1E5FE1}" type="presOf" srcId="{E6DFABE9-33D3-4DB0-A892-1484C34B4F8B}" destId="{47B42C9D-1FFB-4A1E-B371-5FEE7242EAC2}" srcOrd="0" destOrd="0" presId="urn:microsoft.com/office/officeart/2005/8/layout/process3"/>
    <dgm:cxn modelId="{0364D671-02EC-47DC-945C-3560B4974222}" type="presOf" srcId="{874B3A67-1848-44A7-8CA1-3C13B27A930F}" destId="{0C574BFC-0820-4B04-B3B1-B35961154410}" srcOrd="1" destOrd="0" presId="urn:microsoft.com/office/officeart/2005/8/layout/process3"/>
    <dgm:cxn modelId="{F7DC917C-6748-4255-BA0E-1D476E1BB83B}" srcId="{9A6EBDEF-008D-4D8B-9F07-31F5897F9934}" destId="{9F6C2F60-BA73-47C2-A0F1-23A6F40EC3FA}" srcOrd="3" destOrd="0" parTransId="{027F3265-5BB8-4D6E-88F9-59517F32C488}" sibTransId="{F5EFBFAC-2D77-4609-B818-AFDE90EC9D9D}"/>
    <dgm:cxn modelId="{3888DD7C-E340-4B4A-9448-BC154986FF66}" srcId="{9A6EBDEF-008D-4D8B-9F07-31F5897F9934}" destId="{54663A81-3F72-4977-9207-B3E6AB2C91DF}" srcOrd="0" destOrd="0" parTransId="{00097092-6315-4155-89C5-48B582DD6546}" sibTransId="{41428F0D-7022-453A-ABBE-9F8659F8015B}"/>
    <dgm:cxn modelId="{438F827D-B0DF-42AE-BC66-B61B898A58B7}" srcId="{F8DCB28F-4C4E-4596-93C7-1CAB547BB103}" destId="{6EAE7448-544C-434F-B246-27DE19269508}" srcOrd="0" destOrd="0" parTransId="{7B9E611F-15C8-4A12-8C0B-5A677A6758EF}" sibTransId="{63BF9920-AF88-4294-B545-B8D9AA4DB914}"/>
    <dgm:cxn modelId="{8E1CBF7E-62DF-4119-9F4F-BE3600FFBABE}" type="presOf" srcId="{87623D16-92FB-4E43-B173-3ACC0BE93664}" destId="{B618EDCA-B226-413C-8C22-8D3A022CF5E7}" srcOrd="0" destOrd="0" presId="urn:microsoft.com/office/officeart/2005/8/layout/process3"/>
    <dgm:cxn modelId="{B4FDBC7F-E10F-4B27-9A38-F42223B9DEA2}" type="presOf" srcId="{472624AA-66B6-4ACA-B3EA-EF41859B7D44}" destId="{AECB1D34-CF0A-436A-A8C9-0974171B1785}" srcOrd="1" destOrd="0" presId="urn:microsoft.com/office/officeart/2005/8/layout/process3"/>
    <dgm:cxn modelId="{FDD56680-59B5-4827-A697-B3BC80EDC716}" type="presOf" srcId="{65AFE0D8-89C8-404D-B645-51BFD2DC0C14}" destId="{AE4DE711-7398-4C55-8D41-FA2BD1F15913}" srcOrd="0" destOrd="4" presId="urn:microsoft.com/office/officeart/2005/8/layout/process3"/>
    <dgm:cxn modelId="{DC75C482-998E-41A9-A4B8-A625F9342889}" type="presOf" srcId="{DE1CFD94-03AD-4E70-8739-AE50A4248827}" destId="{B618EDCA-B226-413C-8C22-8D3A022CF5E7}" srcOrd="0" destOrd="3" presId="urn:microsoft.com/office/officeart/2005/8/layout/process3"/>
    <dgm:cxn modelId="{2DD17484-B57E-4DE7-8CC6-491D2577B784}" srcId="{9A6EBDEF-008D-4D8B-9F07-31F5897F9934}" destId="{F75C2C43-BADE-4FED-B152-6EDBC2229471}" srcOrd="7" destOrd="0" parTransId="{663555C4-9D50-4879-9BBA-053FA54BE37C}" sibTransId="{B3ED3572-EC73-4E3C-B8E7-F554A84995E2}"/>
    <dgm:cxn modelId="{742E5889-9E6C-4B39-B52B-007ABA54AE21}" type="presOf" srcId="{6EAE7448-544C-434F-B246-27DE19269508}" destId="{C24E70A1-A4E4-4128-957D-E6229E119EBF}" srcOrd="0" destOrd="0" presId="urn:microsoft.com/office/officeart/2005/8/layout/process3"/>
    <dgm:cxn modelId="{8B0F478B-B39F-4EAB-8FFC-E966EE96F20F}" srcId="{9A6EBDEF-008D-4D8B-9F07-31F5897F9934}" destId="{E8226CD9-807E-4518-B16A-61EF759A2E55}" srcOrd="5" destOrd="0" parTransId="{4DC613F0-F747-4B93-B282-7F8391F65699}" sibTransId="{16C90C25-31E0-4F81-BAE6-041F2EF8BCC9}"/>
    <dgm:cxn modelId="{4C1C4696-CE10-410E-BC37-29EADA9D4D3E}" type="presOf" srcId="{78324072-F99A-4650-BD5A-CAA1BA6401E6}" destId="{82EC8C27-09F4-46BA-A381-24DED8DDB4F1}" srcOrd="0" destOrd="0" presId="urn:microsoft.com/office/officeart/2005/8/layout/process3"/>
    <dgm:cxn modelId="{FA561B98-F0DA-4CA8-818A-850813E8B49C}" type="presOf" srcId="{4956D5CF-5E29-4717-BDB3-54CE6B1EDCB7}" destId="{4F792E71-7832-4B9A-A3A8-E27AA102B9A9}" srcOrd="1" destOrd="0" presId="urn:microsoft.com/office/officeart/2005/8/layout/process3"/>
    <dgm:cxn modelId="{0617B69D-CA0C-4ECD-8637-C096310ED6CC}" type="presOf" srcId="{9A6EBDEF-008D-4D8B-9F07-31F5897F9934}" destId="{C16A079D-D958-4BB3-A127-9B636CE2AC90}" srcOrd="1" destOrd="0" presId="urn:microsoft.com/office/officeart/2005/8/layout/process3"/>
    <dgm:cxn modelId="{A58AFB9E-051A-4723-B6FD-14105A9E3C48}" srcId="{82749C15-76BA-40C1-B8D4-163CE0ED2BC8}" destId="{501B5F67-4D18-491B-936D-9479AE8E9E27}" srcOrd="0" destOrd="0" parTransId="{6A3B4C19-E63B-48A9-B132-A776AE9BDCE1}" sibTransId="{5AF5C8C5-C311-4451-80D9-745266278E48}"/>
    <dgm:cxn modelId="{321AE8A1-4861-4885-A550-00B415117E42}" type="presOf" srcId="{51391865-63D0-4B76-8401-FF0E109FE029}" destId="{5F07B6C1-F965-4DA5-897B-2273BAD1B7C9}" srcOrd="0" destOrd="2" presId="urn:microsoft.com/office/officeart/2005/8/layout/process3"/>
    <dgm:cxn modelId="{37C140A2-B496-4642-A536-9338372EF844}" type="presOf" srcId="{D0DA7639-5C36-40D6-A768-A239A8DDE346}" destId="{B618EDCA-B226-413C-8C22-8D3A022CF5E7}" srcOrd="0" destOrd="2" presId="urn:microsoft.com/office/officeart/2005/8/layout/process3"/>
    <dgm:cxn modelId="{90DE70A4-8F49-4002-A2D1-5516E9C96059}" srcId="{75A19568-0A1A-46B1-9BEF-E16A54ACA543}" destId="{06ACA864-551B-4BFD-B214-0E2A87780C52}" srcOrd="3" destOrd="0" parTransId="{75D807EF-C5E0-4E7C-9348-383F67094181}" sibTransId="{472624AA-66B6-4ACA-B3EA-EF41859B7D44}"/>
    <dgm:cxn modelId="{74F78DA4-5FDD-4F96-9193-E71315DA905D}" type="presOf" srcId="{78324072-F99A-4650-BD5A-CAA1BA6401E6}" destId="{CF79BB7D-2D30-4A2D-81AC-EA87BF5F8292}" srcOrd="1" destOrd="0" presId="urn:microsoft.com/office/officeart/2005/8/layout/process3"/>
    <dgm:cxn modelId="{304F28A6-E6C7-4902-98BD-EC159D94BB45}" type="presOf" srcId="{9F6C2F60-BA73-47C2-A0F1-23A6F40EC3FA}" destId="{AE4DE711-7398-4C55-8D41-FA2BD1F15913}" srcOrd="0" destOrd="3" presId="urn:microsoft.com/office/officeart/2005/8/layout/process3"/>
    <dgm:cxn modelId="{10160BA7-BD20-4367-8D98-2C6D865E66C3}" srcId="{9A6EBDEF-008D-4D8B-9F07-31F5897F9934}" destId="{3A74647E-A973-4F59-9E3E-D84804BD8B29}" srcOrd="8" destOrd="0" parTransId="{E4B17DD5-120B-4CA6-8923-EECC1F69A85D}" sibTransId="{80A2A2AB-981A-43DA-A3B5-D4FC4FE29B48}"/>
    <dgm:cxn modelId="{2C7E06B4-D971-4C03-8156-72D750DF0622}" type="presOf" srcId="{C8B20674-2ECE-46F1-9297-D1CB9BFEA633}" destId="{C24E70A1-A4E4-4128-957D-E6229E119EBF}" srcOrd="0" destOrd="2" presId="urn:microsoft.com/office/officeart/2005/8/layout/process3"/>
    <dgm:cxn modelId="{8A687AB5-F65F-4505-A93D-F498DD6D482C}" srcId="{82749C15-76BA-40C1-B8D4-163CE0ED2BC8}" destId="{7F3A6973-6952-44AC-8912-3DF1711A208D}" srcOrd="1" destOrd="0" parTransId="{2C81B9FA-C8E0-4B7C-B807-822CC77ABF78}" sibTransId="{6962A7AF-F30D-4D5A-9A84-C3B0155DBAEB}"/>
    <dgm:cxn modelId="{461A1CB9-534E-4A95-908B-3AC2BFC7F4A0}" srcId="{82749C15-76BA-40C1-B8D4-163CE0ED2BC8}" destId="{C448ADB6-5AEF-44AA-87D0-932A445F8D2E}" srcOrd="3" destOrd="0" parTransId="{667784E8-4FCC-4C5B-99AD-98A68815CB09}" sibTransId="{C65CBD7C-E527-4939-B235-1E3C64843A66}"/>
    <dgm:cxn modelId="{377029B9-223E-4E01-B577-75E5A42CA6B7}" srcId="{06ACA864-551B-4BFD-B214-0E2A87780C52}" destId="{E6DFABE9-33D3-4DB0-A892-1484C34B4F8B}" srcOrd="0" destOrd="0" parTransId="{C01DF805-9D3B-4671-B779-870108B9CDB2}" sibTransId="{C5278B81-4FD3-4B4B-BBB3-25B6EB5B095C}"/>
    <dgm:cxn modelId="{9F552BBA-D77E-4837-B877-4F72157C3CF9}" srcId="{F8DCB28F-4C4E-4596-93C7-1CAB547BB103}" destId="{E6C8159D-C4ED-4864-B9C9-BB29BF7B12FA}" srcOrd="1" destOrd="0" parTransId="{EBD9CAEC-2246-4F34-9120-765BB3A71D8C}" sibTransId="{E0888B98-AFEA-41F3-99E0-14A468DBF06C}"/>
    <dgm:cxn modelId="{FBB56DBF-0FEF-4276-9FEE-A18878D8397A}" type="presOf" srcId="{9A6EBDEF-008D-4D8B-9F07-31F5897F9934}" destId="{B688680A-C815-420D-83C4-603A800523EE}" srcOrd="0" destOrd="0" presId="urn:microsoft.com/office/officeart/2005/8/layout/process3"/>
    <dgm:cxn modelId="{BA9F20C3-5A7C-440B-87FB-3EA8D9B1D2F1}" type="presOf" srcId="{BE741D97-EE79-4EBE-8363-59C9A0ED0D62}" destId="{5F07B6C1-F965-4DA5-897B-2273BAD1B7C9}" srcOrd="0" destOrd="4" presId="urn:microsoft.com/office/officeart/2005/8/layout/process3"/>
    <dgm:cxn modelId="{C617D6C4-9E06-43AE-92BA-9032E44A0CE2}" type="presOf" srcId="{0D269C87-54EA-4472-8BD8-3263F38924E2}" destId="{AE4DE711-7398-4C55-8D41-FA2BD1F15913}" srcOrd="0" destOrd="6" presId="urn:microsoft.com/office/officeart/2005/8/layout/process3"/>
    <dgm:cxn modelId="{DECEB1C7-C626-4012-8FB9-8E080A6D3F49}" srcId="{9A6EBDEF-008D-4D8B-9F07-31F5897F9934}" destId="{65AFE0D8-89C8-404D-B645-51BFD2DC0C14}" srcOrd="4" destOrd="0" parTransId="{31E56BA6-20CC-4100-824F-D31E0EFCF999}" sibTransId="{8A2F4DBD-4A67-445E-97FD-6C2BB9818FCE}"/>
    <dgm:cxn modelId="{35B1BCCC-A486-4EBB-91B8-8CA959C45330}" type="presOf" srcId="{F8DCB28F-4C4E-4596-93C7-1CAB547BB103}" destId="{17238800-A8E9-4F5C-AE22-381783927C5A}" srcOrd="0" destOrd="0" presId="urn:microsoft.com/office/officeart/2005/8/layout/process3"/>
    <dgm:cxn modelId="{904855CF-EAF7-4F4E-B6CE-E1A51380F12D}" type="presOf" srcId="{06ACA864-551B-4BFD-B214-0E2A87780C52}" destId="{7DDE5F48-32E9-40EB-88DD-3200C3943F32}" srcOrd="0" destOrd="0" presId="urn:microsoft.com/office/officeart/2005/8/layout/process3"/>
    <dgm:cxn modelId="{030D98D0-075A-4205-9A49-A3085438AD82}" type="presOf" srcId="{7F3A6973-6952-44AC-8912-3DF1711A208D}" destId="{5F07B6C1-F965-4DA5-897B-2273BAD1B7C9}" srcOrd="0" destOrd="1" presId="urn:microsoft.com/office/officeart/2005/8/layout/process3"/>
    <dgm:cxn modelId="{51DBC0D2-6ED3-44F5-BF86-645C6ADBDC5F}" srcId="{78324072-F99A-4650-BD5A-CAA1BA6401E6}" destId="{87623D16-92FB-4E43-B173-3ACC0BE93664}" srcOrd="0" destOrd="0" parTransId="{CF8281D6-86ED-49DD-8AB6-34FCD6AA5EDD}" sibTransId="{AD807EA8-6FA1-4B36-9E50-C9E5013EECC4}"/>
    <dgm:cxn modelId="{A6A227D3-CECE-43A7-9120-0F551DCBB4CA}" srcId="{75A19568-0A1A-46B1-9BEF-E16A54ACA543}" destId="{82749C15-76BA-40C1-B8D4-163CE0ED2BC8}" srcOrd="2" destOrd="0" parTransId="{0B43DE07-F118-4482-9177-0C11233A6FD2}" sibTransId="{972E316F-391E-4F52-B235-84B00068C436}"/>
    <dgm:cxn modelId="{1E39DEDA-1003-4B74-9095-0B6C18A5DBB3}" srcId="{F8DCB28F-4C4E-4596-93C7-1CAB547BB103}" destId="{C8B20674-2ECE-46F1-9297-D1CB9BFEA633}" srcOrd="2" destOrd="0" parTransId="{6E7B0BE0-E30B-4A9B-8089-511FF683D67D}" sibTransId="{C9DCACA6-250F-4B8B-B054-0F0713FC10F0}"/>
    <dgm:cxn modelId="{24DDE3DE-746E-4A0F-A931-9BFE057FD30C}" type="presOf" srcId="{F75C2C43-BADE-4FED-B152-6EDBC2229471}" destId="{AE4DE711-7398-4C55-8D41-FA2BD1F15913}" srcOrd="0" destOrd="7" presId="urn:microsoft.com/office/officeart/2005/8/layout/process3"/>
    <dgm:cxn modelId="{31BB40E1-ADBD-47D7-B34C-8415DED0FF54}" type="presOf" srcId="{016604BE-CEC9-4D63-AAB7-3407AD718B02}" destId="{AE4DE711-7398-4C55-8D41-FA2BD1F15913}" srcOrd="0" destOrd="2" presId="urn:microsoft.com/office/officeart/2005/8/layout/process3"/>
    <dgm:cxn modelId="{C388B9E2-B8F6-4AE1-834B-71978F1DE88B}" type="presOf" srcId="{3A74647E-A973-4F59-9E3E-D84804BD8B29}" destId="{AE4DE711-7398-4C55-8D41-FA2BD1F15913}" srcOrd="0" destOrd="8" presId="urn:microsoft.com/office/officeart/2005/8/layout/process3"/>
    <dgm:cxn modelId="{5765CFE8-4DFC-48C2-BE28-9D5A644ABC01}" type="presOf" srcId="{501B5F67-4D18-491B-936D-9479AE8E9E27}" destId="{5F07B6C1-F965-4DA5-897B-2273BAD1B7C9}" srcOrd="0" destOrd="0" presId="urn:microsoft.com/office/officeart/2005/8/layout/process3"/>
    <dgm:cxn modelId="{4B8B65EB-37D9-408E-85DD-A37CA7012F2A}" type="presOf" srcId="{06ACA864-551B-4BFD-B214-0E2A87780C52}" destId="{CBF99B94-C958-41FA-ABA6-9885DFB7CBE8}" srcOrd="1" destOrd="0" presId="urn:microsoft.com/office/officeart/2005/8/layout/process3"/>
    <dgm:cxn modelId="{F36778F0-BF23-4D89-A250-0D2AF3BE395D}" srcId="{9A6EBDEF-008D-4D8B-9F07-31F5897F9934}" destId="{0D269C87-54EA-4472-8BD8-3263F38924E2}" srcOrd="6" destOrd="0" parTransId="{DF9CCB1B-BCAB-44E1-BF6E-F3A849D583F6}" sibTransId="{DBDCDEE8-3EC2-4146-A452-5887C2AD0B5F}"/>
    <dgm:cxn modelId="{DE375DF1-EBD1-4AE5-91D8-FFB5B5A1D723}" srcId="{82749C15-76BA-40C1-B8D4-163CE0ED2BC8}" destId="{BE741D97-EE79-4EBE-8363-59C9A0ED0D62}" srcOrd="4" destOrd="0" parTransId="{7230C0B7-1A1A-4EF8-B983-BA54D47C0EA1}" sibTransId="{C8F38A32-A89E-4091-97D6-1BB95DCF5AE1}"/>
    <dgm:cxn modelId="{730331F5-554B-4172-AB44-A104A936338F}" srcId="{78324072-F99A-4650-BD5A-CAA1BA6401E6}" destId="{DE1CFD94-03AD-4E70-8739-AE50A4248827}" srcOrd="3" destOrd="0" parTransId="{1CAB11EF-1463-41FF-B492-462EEBE0B886}" sibTransId="{223B7117-6A0B-4D2F-A351-830FD95A508C}"/>
    <dgm:cxn modelId="{BCA5A0F5-C1D3-4F9E-8B45-001038E11BA4}" srcId="{78324072-F99A-4650-BD5A-CAA1BA6401E6}" destId="{D0DA7639-5C36-40D6-A768-A239A8DDE346}" srcOrd="2" destOrd="0" parTransId="{1AD789B0-A1E2-4029-9FD2-878F5DCBA5EB}" sibTransId="{717B587B-CC40-4AAD-B3C8-1F5817D2DE8B}"/>
    <dgm:cxn modelId="{8B1B9AFB-97EC-4287-A9F1-3681F3F03C5F}" type="presOf" srcId="{4956D5CF-5E29-4717-BDB3-54CE6B1EDCB7}" destId="{2C5270F9-70DC-4DF3-9E32-4EC2B4DC84E7}" srcOrd="0" destOrd="0" presId="urn:microsoft.com/office/officeart/2005/8/layout/process3"/>
    <dgm:cxn modelId="{BF2162FF-DC81-4572-A974-040DFAEFF745}" type="presOf" srcId="{972E316F-391E-4F52-B235-84B00068C436}" destId="{EA2732EE-4D78-439A-925B-00F139236D9E}" srcOrd="1" destOrd="0" presId="urn:microsoft.com/office/officeart/2005/8/layout/process3"/>
    <dgm:cxn modelId="{5BDCF255-FF70-445A-B2DD-6377D0203786}" type="presParOf" srcId="{DABC199D-6AD5-40F6-9152-BB1360CC3A7F}" destId="{F5BA6434-2DBC-41A0-B57F-A8C5F325D5B5}" srcOrd="0" destOrd="0" presId="urn:microsoft.com/office/officeart/2005/8/layout/process3"/>
    <dgm:cxn modelId="{8A6D30AB-A9C9-476D-A441-BCD9A4A4B511}" type="presParOf" srcId="{F5BA6434-2DBC-41A0-B57F-A8C5F325D5B5}" destId="{B688680A-C815-420D-83C4-603A800523EE}" srcOrd="0" destOrd="0" presId="urn:microsoft.com/office/officeart/2005/8/layout/process3"/>
    <dgm:cxn modelId="{8A1E089E-780F-406E-80F4-CA3D9BA35849}" type="presParOf" srcId="{F5BA6434-2DBC-41A0-B57F-A8C5F325D5B5}" destId="{C16A079D-D958-4BB3-A127-9B636CE2AC90}" srcOrd="1" destOrd="0" presId="urn:microsoft.com/office/officeart/2005/8/layout/process3"/>
    <dgm:cxn modelId="{83D8FABA-B2E1-4ADB-B44D-D9FA9A8A320A}" type="presParOf" srcId="{F5BA6434-2DBC-41A0-B57F-A8C5F325D5B5}" destId="{AE4DE711-7398-4C55-8D41-FA2BD1F15913}" srcOrd="2" destOrd="0" presId="urn:microsoft.com/office/officeart/2005/8/layout/process3"/>
    <dgm:cxn modelId="{343DA123-26B4-4B70-99CB-C8657242B698}" type="presParOf" srcId="{DABC199D-6AD5-40F6-9152-BB1360CC3A7F}" destId="{2C5270F9-70DC-4DF3-9E32-4EC2B4DC84E7}" srcOrd="1" destOrd="0" presId="urn:microsoft.com/office/officeart/2005/8/layout/process3"/>
    <dgm:cxn modelId="{55C87EBE-BC11-455F-908D-569E00D691D6}" type="presParOf" srcId="{2C5270F9-70DC-4DF3-9E32-4EC2B4DC84E7}" destId="{4F792E71-7832-4B9A-A3A8-E27AA102B9A9}" srcOrd="0" destOrd="0" presId="urn:microsoft.com/office/officeart/2005/8/layout/process3"/>
    <dgm:cxn modelId="{09DFEBEE-29CD-4571-AC97-FFD5D7774C6E}" type="presParOf" srcId="{DABC199D-6AD5-40F6-9152-BB1360CC3A7F}" destId="{911AB00D-08B2-46DB-AA73-6F974A9C5392}" srcOrd="2" destOrd="0" presId="urn:microsoft.com/office/officeart/2005/8/layout/process3"/>
    <dgm:cxn modelId="{F459E94E-3C2A-4E2D-B1A9-1B50EA7CBF86}" type="presParOf" srcId="{911AB00D-08B2-46DB-AA73-6F974A9C5392}" destId="{82EC8C27-09F4-46BA-A381-24DED8DDB4F1}" srcOrd="0" destOrd="0" presId="urn:microsoft.com/office/officeart/2005/8/layout/process3"/>
    <dgm:cxn modelId="{7F46867D-956C-48BB-A8E5-D5611ECA2E00}" type="presParOf" srcId="{911AB00D-08B2-46DB-AA73-6F974A9C5392}" destId="{CF79BB7D-2D30-4A2D-81AC-EA87BF5F8292}" srcOrd="1" destOrd="0" presId="urn:microsoft.com/office/officeart/2005/8/layout/process3"/>
    <dgm:cxn modelId="{F4ABC690-3BB7-45F4-93F0-87187239D11E}" type="presParOf" srcId="{911AB00D-08B2-46DB-AA73-6F974A9C5392}" destId="{B618EDCA-B226-413C-8C22-8D3A022CF5E7}" srcOrd="2" destOrd="0" presId="urn:microsoft.com/office/officeart/2005/8/layout/process3"/>
    <dgm:cxn modelId="{2C17FF10-34CC-4489-9924-F11275F6160A}" type="presParOf" srcId="{DABC199D-6AD5-40F6-9152-BB1360CC3A7F}" destId="{03C074CC-7360-474B-80B9-3E7B9F41507C}" srcOrd="3" destOrd="0" presId="urn:microsoft.com/office/officeart/2005/8/layout/process3"/>
    <dgm:cxn modelId="{D283EDF8-246D-48A2-9E7C-33C74FF20C94}" type="presParOf" srcId="{03C074CC-7360-474B-80B9-3E7B9F41507C}" destId="{0C574BFC-0820-4B04-B3B1-B35961154410}" srcOrd="0" destOrd="0" presId="urn:microsoft.com/office/officeart/2005/8/layout/process3"/>
    <dgm:cxn modelId="{30155C80-D2D6-494B-9EAF-ADC301947345}" type="presParOf" srcId="{DABC199D-6AD5-40F6-9152-BB1360CC3A7F}" destId="{3AD1C795-F541-4AB3-A709-90E5D02FFD84}" srcOrd="4" destOrd="0" presId="urn:microsoft.com/office/officeart/2005/8/layout/process3"/>
    <dgm:cxn modelId="{B1493C21-843C-47A9-90EA-A5012825574A}" type="presParOf" srcId="{3AD1C795-F541-4AB3-A709-90E5D02FFD84}" destId="{FF9E2BCE-6E99-4353-BAAD-5FD4290F88E2}" srcOrd="0" destOrd="0" presId="urn:microsoft.com/office/officeart/2005/8/layout/process3"/>
    <dgm:cxn modelId="{810F42B2-FE07-4AB6-B677-DDBB5C5F4488}" type="presParOf" srcId="{3AD1C795-F541-4AB3-A709-90E5D02FFD84}" destId="{D0EEF6FF-9BC7-4532-A03E-138D14C1EDB8}" srcOrd="1" destOrd="0" presId="urn:microsoft.com/office/officeart/2005/8/layout/process3"/>
    <dgm:cxn modelId="{3A38DC3D-2C1E-4829-8BD7-A23155E0CF41}" type="presParOf" srcId="{3AD1C795-F541-4AB3-A709-90E5D02FFD84}" destId="{5F07B6C1-F965-4DA5-897B-2273BAD1B7C9}" srcOrd="2" destOrd="0" presId="urn:microsoft.com/office/officeart/2005/8/layout/process3"/>
    <dgm:cxn modelId="{327D4C3A-8C82-4CAE-AE0C-C0AE78630782}" type="presParOf" srcId="{DABC199D-6AD5-40F6-9152-BB1360CC3A7F}" destId="{86BA40EE-C60E-48D5-B4DD-5C74F1DCF1A3}" srcOrd="5" destOrd="0" presId="urn:microsoft.com/office/officeart/2005/8/layout/process3"/>
    <dgm:cxn modelId="{B2E03210-2F69-41EB-9A93-F1503FCABCAF}" type="presParOf" srcId="{86BA40EE-C60E-48D5-B4DD-5C74F1DCF1A3}" destId="{EA2732EE-4D78-439A-925B-00F139236D9E}" srcOrd="0" destOrd="0" presId="urn:microsoft.com/office/officeart/2005/8/layout/process3"/>
    <dgm:cxn modelId="{392F02BC-C646-4782-B23C-CA842311E87E}" type="presParOf" srcId="{DABC199D-6AD5-40F6-9152-BB1360CC3A7F}" destId="{ACF96A91-A56E-4BAA-8004-B91D00B5A36E}" srcOrd="6" destOrd="0" presId="urn:microsoft.com/office/officeart/2005/8/layout/process3"/>
    <dgm:cxn modelId="{BD3C6CCF-D244-4323-8B85-BE5A0B55D452}" type="presParOf" srcId="{ACF96A91-A56E-4BAA-8004-B91D00B5A36E}" destId="{7DDE5F48-32E9-40EB-88DD-3200C3943F32}" srcOrd="0" destOrd="0" presId="urn:microsoft.com/office/officeart/2005/8/layout/process3"/>
    <dgm:cxn modelId="{F5453003-8850-4867-B50D-12FE42FDAC76}" type="presParOf" srcId="{ACF96A91-A56E-4BAA-8004-B91D00B5A36E}" destId="{CBF99B94-C958-41FA-ABA6-9885DFB7CBE8}" srcOrd="1" destOrd="0" presId="urn:microsoft.com/office/officeart/2005/8/layout/process3"/>
    <dgm:cxn modelId="{F6195FA1-0DA8-4151-874F-334E83653D4C}" type="presParOf" srcId="{ACF96A91-A56E-4BAA-8004-B91D00B5A36E}" destId="{47B42C9D-1FFB-4A1E-B371-5FEE7242EAC2}" srcOrd="2" destOrd="0" presId="urn:microsoft.com/office/officeart/2005/8/layout/process3"/>
    <dgm:cxn modelId="{F663B706-C849-4F16-8972-5A4728C5F083}" type="presParOf" srcId="{DABC199D-6AD5-40F6-9152-BB1360CC3A7F}" destId="{29ECB765-CC35-44DA-BAD8-DF6BFD2C918B}" srcOrd="7" destOrd="0" presId="urn:microsoft.com/office/officeart/2005/8/layout/process3"/>
    <dgm:cxn modelId="{EDCFD2FA-6043-4CDC-A33E-4853F3E81D85}" type="presParOf" srcId="{29ECB765-CC35-44DA-BAD8-DF6BFD2C918B}" destId="{AECB1D34-CF0A-436A-A8C9-0974171B1785}" srcOrd="0" destOrd="0" presId="urn:microsoft.com/office/officeart/2005/8/layout/process3"/>
    <dgm:cxn modelId="{C28F9984-3E65-4837-96E4-A2E1E29B1380}" type="presParOf" srcId="{DABC199D-6AD5-40F6-9152-BB1360CC3A7F}" destId="{AE2A4AB7-B297-45A7-9FDD-03212B6DE072}" srcOrd="8" destOrd="0" presId="urn:microsoft.com/office/officeart/2005/8/layout/process3"/>
    <dgm:cxn modelId="{EE5B9BCA-9579-42F0-AA0B-671B6190C875}" type="presParOf" srcId="{AE2A4AB7-B297-45A7-9FDD-03212B6DE072}" destId="{17238800-A8E9-4F5C-AE22-381783927C5A}" srcOrd="0" destOrd="0" presId="urn:microsoft.com/office/officeart/2005/8/layout/process3"/>
    <dgm:cxn modelId="{844DDCAB-49AA-4576-A01C-058072F6F92B}" type="presParOf" srcId="{AE2A4AB7-B297-45A7-9FDD-03212B6DE072}" destId="{EFC53886-9D1A-4688-B702-C9B613873B63}" srcOrd="1" destOrd="0" presId="urn:microsoft.com/office/officeart/2005/8/layout/process3"/>
    <dgm:cxn modelId="{47ACCB64-1400-4760-B91B-7C77E36E8FB3}" type="presParOf" srcId="{AE2A4AB7-B297-45A7-9FDD-03212B6DE072}" destId="{C24E70A1-A4E4-4128-957D-E6229E119EBF}" srcOrd="2" destOrd="0" presId="urn:microsoft.com/office/officeart/2005/8/layout/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6A079D-D958-4BB3-A127-9B636CE2AC90}">
      <dsp:nvSpPr>
        <dsp:cNvPr id="0" name=""/>
        <dsp:cNvSpPr/>
      </dsp:nvSpPr>
      <dsp:spPr>
        <a:xfrm>
          <a:off x="730" y="467870"/>
          <a:ext cx="1521492" cy="685013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latin typeface="+mj-lt"/>
            </a:rPr>
            <a:t>1. </a:t>
          </a:r>
          <a:r>
            <a:rPr lang="en-US" sz="1800" b="1" kern="1200" dirty="0" err="1">
              <a:latin typeface="+mj-lt"/>
            </a:rPr>
            <a:t>Definición</a:t>
          </a:r>
          <a:r>
            <a:rPr lang="en-US" sz="1800" b="1" kern="1200" dirty="0">
              <a:latin typeface="+mj-lt"/>
            </a:rPr>
            <a:t> de Conjuntos</a:t>
          </a:r>
        </a:p>
      </dsp:txBody>
      <dsp:txXfrm>
        <a:off x="730" y="467870"/>
        <a:ext cx="1521492" cy="456229"/>
      </dsp:txXfrm>
    </dsp:sp>
    <dsp:sp modelId="{AE4DE711-7398-4C55-8D41-FA2BD1F15913}">
      <dsp:nvSpPr>
        <dsp:cNvPr id="0" name=""/>
        <dsp:cNvSpPr/>
      </dsp:nvSpPr>
      <dsp:spPr>
        <a:xfrm>
          <a:off x="49318" y="1764733"/>
          <a:ext cx="1399884" cy="4191846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+mj-lt"/>
            <a:buNone/>
          </a:pPr>
          <a:r>
            <a:rPr lang="en-US" sz="1400" b="0" kern="1200" dirty="0">
              <a:latin typeface="+mj-lt"/>
            </a:rPr>
            <a:t>a) </a:t>
          </a:r>
          <a:r>
            <a:rPr lang="en-US" sz="1400" b="0" kern="1200" dirty="0" err="1">
              <a:latin typeface="+mj-lt"/>
            </a:rPr>
            <a:t>Perfil</a:t>
          </a:r>
          <a:r>
            <a:rPr lang="en-US" sz="1400" b="0" kern="1200" dirty="0">
              <a:latin typeface="+mj-lt"/>
            </a:rPr>
            <a:t> de </a:t>
          </a:r>
          <a:r>
            <a:rPr lang="en-US" sz="1400" b="0" kern="1200" dirty="0" err="1">
              <a:latin typeface="+mj-lt"/>
            </a:rPr>
            <a:t>Riesgos</a:t>
          </a:r>
          <a:endParaRPr lang="en-US" sz="1400" b="0" kern="1200" dirty="0">
            <a:latin typeface="+mj-lt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+mj-lt"/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d>
                  <m:dPr>
                    <m:ctrlPr>
                      <a:rPr lang="en-US" sz="1400" b="1" i="1" kern="1200" dirty="0" smtClean="0">
                        <a:latin typeface="Cambria Math" panose="02040503050406030204" pitchFamily="18" charset="0"/>
                      </a:rPr>
                    </m:ctrlPr>
                  </m:dPr>
                  <m:e>
                    <m:r>
                      <a:rPr lang="en-US" sz="1400" b="1" i="1" kern="1200" dirty="0" smtClean="0">
                        <a:latin typeface="Cambria Math" panose="02040503050406030204" pitchFamily="18" charset="0"/>
                      </a:rPr>
                      <m:t>≽</m:t>
                    </m:r>
                  </m:e>
                </m:d>
                <m:r>
                  <a:rPr lang="en-US" sz="1400" b="1" i="1" kern="12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m:t>↔</m:t>
                </m:r>
                <m:r>
                  <a:rPr lang="es-MX" sz="1400" b="1" i="1" kern="12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m:t>𝒖</m:t>
                </m:r>
                <m:r>
                  <a:rPr lang="es-MX" sz="1400" b="1" i="1" kern="12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m:t>(</m:t>
                </m:r>
                <m:r>
                  <a:rPr lang="es-MX" sz="1400" b="1" i="1" kern="12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m:t>𝒙</m:t>
                </m:r>
                <m:r>
                  <a:rPr lang="es-MX" sz="1400" b="1" i="1" kern="12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m:t>)</m:t>
                </m:r>
              </m:oMath>
            </m:oMathPara>
          </a14:m>
          <a:endParaRPr lang="en-US" sz="1400" b="0" kern="1200" dirty="0">
            <a:latin typeface="+mj-lt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+mj-lt"/>
            <a:buAutoNum type="arabicPeriod"/>
          </a:pPr>
          <a:endParaRPr lang="en-US" sz="1400" b="0" kern="1200" dirty="0">
            <a:latin typeface="+mj-lt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+mj-lt"/>
            <a:buNone/>
          </a:pPr>
          <a:r>
            <a:rPr lang="en-US" sz="1400" b="0" kern="1200" dirty="0">
              <a:solidFill>
                <a:srgbClr val="009867">
                  <a:hueOff val="0"/>
                  <a:satOff val="0"/>
                  <a:lumOff val="0"/>
                  <a:alphaOff val="0"/>
                </a:srgbClr>
              </a:solidFill>
              <a:latin typeface="+mj-lt"/>
              <a:ea typeface="+mn-ea"/>
              <a:cs typeface="+mn-cs"/>
            </a:rPr>
            <a:t>b) </a:t>
          </a:r>
          <a:r>
            <a:rPr lang="en-US" sz="1400" b="0" kern="1200" dirty="0" err="1">
              <a:solidFill>
                <a:srgbClr val="009867">
                  <a:hueOff val="0"/>
                  <a:satOff val="0"/>
                  <a:lumOff val="0"/>
                  <a:alphaOff val="0"/>
                </a:srgbClr>
              </a:solidFill>
              <a:latin typeface="+mj-lt"/>
              <a:ea typeface="+mn-ea"/>
              <a:cs typeface="+mn-cs"/>
            </a:rPr>
            <a:t>Eventos</a:t>
          </a:r>
          <a:r>
            <a:rPr lang="en-US" sz="1400" b="0" kern="1200" dirty="0">
              <a:solidFill>
                <a:srgbClr val="009867">
                  <a:hueOff val="0"/>
                  <a:satOff val="0"/>
                  <a:lumOff val="0"/>
                  <a:alphaOff val="0"/>
                </a:srgbClr>
              </a:solidFill>
              <a:latin typeface="+mj-lt"/>
              <a:ea typeface="+mn-ea"/>
              <a:cs typeface="+mn-cs"/>
            </a:rPr>
            <a:t> </a:t>
          </a:r>
          <a:r>
            <a:rPr lang="en-US" sz="1400" b="0" kern="1200" dirty="0" err="1">
              <a:latin typeface="+mj-lt"/>
            </a:rPr>
            <a:t>Relevantes</a:t>
          </a:r>
          <a:r>
            <a:rPr lang="en-US" sz="1400" b="0" kern="1200" dirty="0">
              <a:latin typeface="+mj-lt"/>
            </a:rPr>
            <a:t> a </a:t>
          </a:r>
          <a:r>
            <a:rPr lang="en-US" sz="1400" b="0" kern="1200" dirty="0" err="1">
              <a:latin typeface="+mj-lt"/>
            </a:rPr>
            <a:t>Apostar</a:t>
          </a:r>
          <a:r>
            <a:rPr lang="en-US" sz="1400" b="0" kern="1200" dirty="0">
              <a:latin typeface="+mj-lt"/>
            </a:rPr>
            <a:t> </a:t>
          </a:r>
          <a14:m xmlns:a14="http://schemas.microsoft.com/office/drawing/2010/main">
            <m:oMath xmlns:m="http://schemas.openxmlformats.org/officeDocument/2006/math">
              <m:r>
                <a:rPr lang="en-US" sz="1400" b="1" i="1" kern="1200" dirty="0" smtClean="0">
                  <a:latin typeface="Cambria Math" panose="02040503050406030204" pitchFamily="18" charset="0"/>
                </a:rPr>
                <m:t>𝑬</m:t>
              </m:r>
            </m:oMath>
          </a14:m>
          <a:endParaRPr lang="en-US" sz="1400" b="1" kern="1200" dirty="0">
            <a:latin typeface="+mj-lt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+mj-lt"/>
            <a:buAutoNum type="arabicPeriod"/>
          </a:pPr>
          <a:endParaRPr lang="en-US" sz="1400" b="0" kern="1200" dirty="0">
            <a:latin typeface="+mj-lt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+mj-lt"/>
            <a:buNone/>
          </a:pPr>
          <a:r>
            <a:rPr lang="en-US" sz="1400" b="0" kern="1200" dirty="0">
              <a:latin typeface="+mj-lt"/>
            </a:rPr>
            <a:t>c) </a:t>
          </a:r>
          <a:r>
            <a:rPr lang="en-US" sz="1400" b="0" kern="1200" dirty="0" err="1">
              <a:latin typeface="+mj-lt"/>
            </a:rPr>
            <a:t>Beneficios</a:t>
          </a:r>
          <a:r>
            <a:rPr lang="en-US" sz="1400" b="0" kern="1200" dirty="0">
              <a:latin typeface="+mj-lt"/>
            </a:rPr>
            <a:t> y </a:t>
          </a:r>
          <a:r>
            <a:rPr lang="en-US" sz="1400" b="0" kern="1200" dirty="0" err="1">
              <a:latin typeface="+mj-lt"/>
            </a:rPr>
            <a:t>Perjuicios</a:t>
          </a:r>
          <a:r>
            <a:rPr lang="en-US" sz="1400" b="0" kern="1200" dirty="0">
              <a:latin typeface="+mj-lt"/>
            </a:rPr>
            <a:t> </a:t>
          </a:r>
          <a14:m xmlns:a14="http://schemas.microsoft.com/office/drawing/2010/main">
            <m:oMath xmlns:m="http://schemas.openxmlformats.org/officeDocument/2006/math">
              <m:r>
                <a:rPr lang="en-US" sz="1400" b="1" i="1" kern="1200" dirty="0" smtClean="0">
                  <a:latin typeface="Cambria Math" panose="02040503050406030204" pitchFamily="18" charset="0"/>
                </a:rPr>
                <m:t>𝑪</m:t>
              </m:r>
            </m:oMath>
          </a14:m>
          <a:endParaRPr lang="en-US" sz="1400" b="1" kern="1200" dirty="0">
            <a:latin typeface="+mj-lt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+mj-lt"/>
            <a:buAutoNum type="arabicPeriod"/>
          </a:pPr>
          <a:endParaRPr lang="en-US" sz="1400" b="0" kern="1200" dirty="0">
            <a:latin typeface="+mj-lt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+mj-lt"/>
            <a:buNone/>
          </a:pPr>
          <a:r>
            <a:rPr lang="es-MX" sz="1400" b="0" kern="1200" dirty="0">
              <a:latin typeface="+mj-lt"/>
            </a:rPr>
            <a:t>d) Decisiones </a:t>
          </a:r>
          <a14:m xmlns:a14="http://schemas.microsoft.com/office/drawing/2010/main">
            <m:oMath xmlns:m="http://schemas.openxmlformats.org/officeDocument/2006/math">
              <m:r>
                <a:rPr lang="en-US" sz="1400" b="1" i="1" kern="1200" dirty="0" smtClean="0">
                  <a:latin typeface="Cambria Math" panose="02040503050406030204" pitchFamily="18" charset="0"/>
                </a:rPr>
                <m:t>𝑫</m:t>
              </m:r>
            </m:oMath>
          </a14:m>
          <a:r>
            <a:rPr lang="en-US" sz="1400" b="0" kern="1200" dirty="0">
              <a:latin typeface="+mj-lt"/>
            </a:rPr>
            <a:t> (</a:t>
          </a:r>
          <a:r>
            <a:rPr lang="en-US" sz="1400" b="0" kern="1200" dirty="0" err="1">
              <a:latin typeface="+mj-lt"/>
            </a:rPr>
            <a:t>loterías</a:t>
          </a:r>
          <a:r>
            <a:rPr lang="en-US" sz="1400" b="0" kern="1200" dirty="0">
              <a:latin typeface="+mj-lt"/>
            </a:rPr>
            <a:t> </a:t>
          </a:r>
          <a14:m xmlns:a14="http://schemas.microsoft.com/office/drawing/2010/main">
            <m:oMath xmlns:m="http://schemas.openxmlformats.org/officeDocument/2006/math">
              <m:r>
                <a:rPr lang="en-US" sz="1400" b="1" i="1" kern="1200" smtClean="0">
                  <a:latin typeface="Cambria Math" panose="02040503050406030204" pitchFamily="18" charset="0"/>
                </a:rPr>
                <m:t>𝓛</m:t>
              </m:r>
            </m:oMath>
          </a14:m>
          <a:r>
            <a:rPr lang="en-US" sz="1400" b="0" kern="1200" dirty="0">
              <a:latin typeface="+mj-lt"/>
            </a:rPr>
            <a:t>) y </a:t>
          </a:r>
          <a:r>
            <a:rPr lang="en-US" sz="1400" b="0" kern="1200" dirty="0" err="1">
              <a:latin typeface="+mj-lt"/>
            </a:rPr>
            <a:t>Restricciones</a:t>
          </a:r>
          <a:endParaRPr lang="en-US" sz="1400" b="0" kern="1200" dirty="0">
            <a:latin typeface="+mj-lt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+mj-lt"/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r>
                  <a:rPr lang="en-US" sz="1400" b="1" i="1" kern="1200" dirty="0" smtClean="0">
                    <a:latin typeface="Cambria Math" panose="02040503050406030204" pitchFamily="18" charset="0"/>
                  </a:rPr>
                  <m:t>ℓ∈</m:t>
                </m:r>
                <m:r>
                  <a:rPr lang="en-US" sz="1400" b="1" i="1" kern="12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m:t>𝕃</m:t>
                </m:r>
              </m:oMath>
            </m:oMathPara>
          </a14:m>
          <a:endParaRPr lang="en-US" sz="1400" b="1" kern="1200" dirty="0">
            <a:latin typeface="+mj-lt"/>
          </a:endParaRPr>
        </a:p>
      </dsp:txBody>
      <dsp:txXfrm>
        <a:off x="90319" y="1805734"/>
        <a:ext cx="1317882" cy="4109844"/>
      </dsp:txXfrm>
    </dsp:sp>
    <dsp:sp modelId="{2C5270F9-70DC-4DF3-9E32-4EC2B4DC84E7}">
      <dsp:nvSpPr>
        <dsp:cNvPr id="0" name=""/>
        <dsp:cNvSpPr/>
      </dsp:nvSpPr>
      <dsp:spPr>
        <a:xfrm rot="39411">
          <a:off x="1652392" y="565796"/>
          <a:ext cx="275996" cy="283970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b="1" kern="1200">
            <a:latin typeface="+mj-lt"/>
          </a:endParaRPr>
        </a:p>
      </dsp:txBody>
      <dsp:txXfrm>
        <a:off x="1652395" y="622115"/>
        <a:ext cx="193197" cy="170382"/>
      </dsp:txXfrm>
    </dsp:sp>
    <dsp:sp modelId="{CF79BB7D-2D30-4A2D-81AC-EA87BF5F8292}">
      <dsp:nvSpPr>
        <dsp:cNvPr id="0" name=""/>
        <dsp:cNvSpPr/>
      </dsp:nvSpPr>
      <dsp:spPr>
        <a:xfrm>
          <a:off x="2042936" y="415822"/>
          <a:ext cx="1748626" cy="1223612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latin typeface="+mj-lt"/>
            </a:rPr>
            <a:t>2. </a:t>
          </a:r>
          <a:r>
            <a:rPr lang="en-US" sz="1800" b="1" kern="1200" dirty="0" err="1">
              <a:latin typeface="+mj-lt"/>
            </a:rPr>
            <a:t>Estimación</a:t>
          </a:r>
          <a:r>
            <a:rPr lang="en-US" sz="1800" b="1" kern="1200" dirty="0">
              <a:latin typeface="+mj-lt"/>
            </a:rPr>
            <a:t> de </a:t>
          </a:r>
          <a:r>
            <a:rPr lang="en-US" sz="1800" b="1" kern="1200" dirty="0" err="1">
              <a:latin typeface="+mj-lt"/>
            </a:rPr>
            <a:t>Probabilidades</a:t>
          </a:r>
          <a:endParaRPr lang="en-US" sz="1800" b="1" kern="1200" dirty="0">
            <a:latin typeface="+mj-lt"/>
          </a:endParaRPr>
        </a:p>
      </dsp:txBody>
      <dsp:txXfrm>
        <a:off x="2042936" y="415822"/>
        <a:ext cx="1748626" cy="609755"/>
      </dsp:txXfrm>
    </dsp:sp>
    <dsp:sp modelId="{B618EDCA-B226-413C-8C22-8D3A022CF5E7}">
      <dsp:nvSpPr>
        <dsp:cNvPr id="0" name=""/>
        <dsp:cNvSpPr/>
      </dsp:nvSpPr>
      <dsp:spPr>
        <a:xfrm>
          <a:off x="2126031" y="1755153"/>
          <a:ext cx="1620528" cy="2348258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+mj-lt"/>
            <a:buAutoNum type="alphaLcParenR"/>
          </a:pPr>
          <a:r>
            <a:rPr lang="en-US" sz="1400" b="0" kern="1200" dirty="0">
              <a:latin typeface="+mj-lt"/>
            </a:rPr>
            <a:t> </a:t>
          </a:r>
          <a:r>
            <a:rPr lang="en-US" sz="1400" b="0" kern="1200" dirty="0" err="1">
              <a:latin typeface="+mj-lt"/>
            </a:rPr>
            <a:t>Información</a:t>
          </a:r>
          <a:r>
            <a:rPr lang="en-US" sz="1400" b="0" kern="1200" dirty="0">
              <a:latin typeface="+mj-lt"/>
            </a:rPr>
            <a:t> </a:t>
          </a:r>
          <a:r>
            <a:rPr lang="en-US" sz="1400" b="0" kern="1200" dirty="0" err="1">
              <a:latin typeface="+mj-lt"/>
            </a:rPr>
            <a:t>Histórica</a:t>
          </a:r>
          <a:r>
            <a:rPr lang="en-US" sz="1400" b="0" kern="1200" dirty="0">
              <a:latin typeface="+mj-lt"/>
            </a:rPr>
            <a:t> </a:t>
          </a:r>
          <a:r>
            <a:rPr lang="en-US" sz="1400" b="1" kern="1200" dirty="0">
              <a:latin typeface="+mj-lt"/>
            </a:rPr>
            <a:t>(</a:t>
          </a:r>
          <a14:m xmlns:a14="http://schemas.microsoft.com/office/drawing/2010/main">
            <m:oMath xmlns:m="http://schemas.openxmlformats.org/officeDocument/2006/math">
              <m:r>
                <a:rPr lang="en-US" sz="1400" b="1" i="1" kern="1200" smtClean="0">
                  <a:latin typeface="Cambria Math" panose="02040503050406030204" pitchFamily="18" charset="0"/>
                </a:rPr>
                <m:t>𝕏</m:t>
              </m:r>
              <m:r>
                <a:rPr lang="es-MX" sz="1400" b="1" i="1" kern="1200" smtClean="0">
                  <a:latin typeface="Cambria Math" panose="02040503050406030204" pitchFamily="18" charset="0"/>
                </a:rPr>
                <m:t>, </m:t>
              </m:r>
              <m:r>
                <a:rPr lang="en-US" sz="1400" b="1" i="1" kern="1200" smtClean="0">
                  <a:latin typeface="Cambria Math" panose="02040503050406030204" pitchFamily="18" charset="0"/>
                </a:rPr>
                <m:t>𝕐</m:t>
              </m:r>
            </m:oMath>
          </a14:m>
          <a:r>
            <a:rPr lang="en-US" sz="1400" b="1" kern="1200" dirty="0">
              <a:latin typeface="+mj-lt"/>
            </a:rPr>
            <a:t>)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+mj-lt"/>
            <a:buAutoNum type="alphaLcParenR"/>
          </a:pPr>
          <a:endParaRPr lang="en-US" sz="1400" b="0" kern="1200" dirty="0">
            <a:latin typeface="+mj-lt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+mj-lt"/>
            <a:buAutoNum type="alphaLcParenR"/>
          </a:pPr>
          <a:r>
            <a:rPr lang="en-US" sz="1400" b="0" kern="1200" dirty="0" err="1">
              <a:latin typeface="+mj-lt"/>
            </a:rPr>
            <a:t>Técnicas</a:t>
          </a:r>
          <a:r>
            <a:rPr lang="en-US" sz="1400" b="0" kern="1200" dirty="0">
              <a:latin typeface="+mj-lt"/>
            </a:rPr>
            <a:t> </a:t>
          </a:r>
          <a:r>
            <a:rPr lang="en-US" sz="1400" b="0" kern="1200" dirty="0" err="1">
              <a:latin typeface="+mj-lt"/>
            </a:rPr>
            <a:t>estadísticas</a:t>
          </a:r>
          <a:endParaRPr lang="en-US" sz="1400" b="0" kern="1200" dirty="0">
            <a:latin typeface="+mj-lt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+mj-lt"/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acc>
                  <m:accPr>
                    <m:chr m:val="̂"/>
                    <m:ctrlPr>
                      <a:rPr lang="en-US" sz="1400" b="1" i="1" kern="1200" dirty="0" smtClean="0">
                        <a:latin typeface="Cambria Math" panose="02040503050406030204" pitchFamily="18" charset="0"/>
                      </a:rPr>
                    </m:ctrlPr>
                  </m:accPr>
                  <m:e>
                    <m:r>
                      <a:rPr lang="en-US" sz="1400" b="1" i="1" kern="1200" dirty="0" smtClean="0">
                        <a:latin typeface="Cambria Math" panose="02040503050406030204" pitchFamily="18" charset="0"/>
                      </a:rPr>
                      <m:t>𝒚</m:t>
                    </m:r>
                  </m:e>
                </m:acc>
                <m:r>
                  <a:rPr lang="en-US" sz="1400" b="1" i="1" kern="1200" dirty="0" smtClean="0">
                    <a:latin typeface="Cambria Math" panose="02040503050406030204" pitchFamily="18" charset="0"/>
                  </a:rPr>
                  <m:t>= </m:t>
                </m:r>
                <m:acc>
                  <m:accPr>
                    <m:chr m:val="̂"/>
                    <m:ctrlPr>
                      <a:rPr lang="en-US" sz="1400" b="1" i="1" kern="1200" dirty="0" smtClean="0">
                        <a:latin typeface="Cambria Math" panose="02040503050406030204" pitchFamily="18" charset="0"/>
                      </a:rPr>
                    </m:ctrlPr>
                  </m:accPr>
                  <m:e>
                    <m:r>
                      <a:rPr lang="en-US" sz="1400" b="1" i="1" kern="1200" dirty="0" smtClean="0"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en-US" sz="1400" b="1" i="1" kern="1200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1" i="1" kern="1200" dirty="0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e>
                </m:acc>
                <m:r>
                  <a:rPr lang="en-US" sz="1400" b="1" i="1" kern="1200" dirty="0" smtClean="0">
                    <a:latin typeface="Cambria Math" panose="02040503050406030204" pitchFamily="18" charset="0"/>
                  </a:rPr>
                  <m:t>+ </m:t>
                </m:r>
                <m:r>
                  <a:rPr lang="en-US" sz="1400" b="1" i="1" kern="1200" dirty="0" smtClean="0">
                    <a:latin typeface="Cambria Math" panose="02040503050406030204" pitchFamily="18" charset="0"/>
                  </a:rPr>
                  <m:t>𝝐</m:t>
                </m:r>
              </m:oMath>
            </m:oMathPara>
          </a14:m>
          <a:endParaRPr lang="en-US" sz="1400" b="1" kern="1200" dirty="0">
            <a:latin typeface="+mj-lt"/>
          </a:endParaRPr>
        </a:p>
      </dsp:txBody>
      <dsp:txXfrm>
        <a:off x="2173495" y="1802617"/>
        <a:ext cx="1525600" cy="2253330"/>
      </dsp:txXfrm>
    </dsp:sp>
    <dsp:sp modelId="{03C074CC-7360-474B-80B9-3E7B9F41507C}">
      <dsp:nvSpPr>
        <dsp:cNvPr id="0" name=""/>
        <dsp:cNvSpPr/>
      </dsp:nvSpPr>
      <dsp:spPr>
        <a:xfrm rot="21578835">
          <a:off x="3967835" y="571096"/>
          <a:ext cx="373712" cy="283970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b="1" kern="1200">
            <a:latin typeface="+mj-lt"/>
          </a:endParaRPr>
        </a:p>
      </dsp:txBody>
      <dsp:txXfrm>
        <a:off x="3967836" y="628152"/>
        <a:ext cx="288521" cy="170382"/>
      </dsp:txXfrm>
    </dsp:sp>
    <dsp:sp modelId="{D0EEF6FF-9BC7-4532-A03E-138D14C1EDB8}">
      <dsp:nvSpPr>
        <dsp:cNvPr id="0" name=""/>
        <dsp:cNvSpPr/>
      </dsp:nvSpPr>
      <dsp:spPr>
        <a:xfrm>
          <a:off x="4496667" y="417867"/>
          <a:ext cx="1720443" cy="1090464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latin typeface="+mj-lt"/>
            </a:rPr>
            <a:t>3. </a:t>
          </a:r>
          <a:r>
            <a:rPr lang="en-US" sz="1800" b="1" kern="1200" dirty="0" err="1">
              <a:latin typeface="+mj-lt"/>
            </a:rPr>
            <a:t>Optimización</a:t>
          </a:r>
          <a:r>
            <a:rPr lang="en-US" sz="1800" b="1" kern="1200" dirty="0">
              <a:latin typeface="+mj-lt"/>
            </a:rPr>
            <a:t> para </a:t>
          </a:r>
          <a14:m xmlns:a14="http://schemas.microsoft.com/office/drawing/2010/main">
            <m:oMath xmlns:m="http://schemas.openxmlformats.org/officeDocument/2006/math">
              <m:r>
                <a:rPr lang="en-US" sz="1800" b="1" i="1" kern="1200" dirty="0" smtClean="0">
                  <a:latin typeface="Cambria Math" panose="02040503050406030204" pitchFamily="18" charset="0"/>
                </a:rPr>
                <m:t>ℓ</m:t>
              </m:r>
            </m:oMath>
          </a14:m>
          <a:endParaRPr lang="en-US" sz="1800" b="1" kern="1200" dirty="0">
            <a:latin typeface="+mj-lt"/>
          </a:endParaRPr>
        </a:p>
      </dsp:txBody>
      <dsp:txXfrm>
        <a:off x="4496667" y="417867"/>
        <a:ext cx="1720443" cy="575625"/>
      </dsp:txXfrm>
    </dsp:sp>
    <dsp:sp modelId="{5F07B6C1-F965-4DA5-897B-2273BAD1B7C9}">
      <dsp:nvSpPr>
        <dsp:cNvPr id="0" name=""/>
        <dsp:cNvSpPr/>
      </dsp:nvSpPr>
      <dsp:spPr>
        <a:xfrm>
          <a:off x="4245626" y="1743091"/>
          <a:ext cx="2189402" cy="2616255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0" kern="1200" dirty="0">
              <a:latin typeface="+mj-lt"/>
            </a:rPr>
            <a:t>Dada la </a:t>
          </a:r>
          <a:r>
            <a:rPr lang="en-US" sz="1400" b="0" kern="1200" dirty="0" err="1">
              <a:latin typeface="+mj-lt"/>
            </a:rPr>
            <a:t>información</a:t>
          </a:r>
          <a:r>
            <a:rPr lang="en-US" sz="1400" b="0" kern="1200" dirty="0">
              <a:latin typeface="+mj-lt"/>
            </a:rPr>
            <a:t> y </a:t>
          </a:r>
          <a:r>
            <a:rPr lang="en-US" sz="1400" b="0" kern="1200" dirty="0" err="1">
              <a:latin typeface="+mj-lt"/>
            </a:rPr>
            <a:t>el</a:t>
          </a:r>
          <a:r>
            <a:rPr lang="en-US" sz="1400" b="0" kern="1200" dirty="0">
              <a:latin typeface="+mj-lt"/>
            </a:rPr>
            <a:t> </a:t>
          </a:r>
          <a:r>
            <a:rPr lang="en-US" sz="1400" b="0" kern="1200" dirty="0" err="1">
              <a:latin typeface="+mj-lt"/>
            </a:rPr>
            <a:t>perfil</a:t>
          </a:r>
          <a:r>
            <a:rPr lang="en-US" sz="1400" b="0" kern="1200" dirty="0">
              <a:latin typeface="+mj-lt"/>
            </a:rPr>
            <a:t> de </a:t>
          </a:r>
          <a:r>
            <a:rPr lang="en-US" sz="1400" b="0" kern="1200" dirty="0" err="1">
              <a:latin typeface="+mj-lt"/>
            </a:rPr>
            <a:t>riesgos</a:t>
          </a:r>
          <a:r>
            <a:rPr lang="en-US" sz="1400" b="0" kern="1200" dirty="0">
              <a:latin typeface="+mj-lt"/>
            </a:rPr>
            <a:t> de la </a:t>
          </a:r>
          <a:r>
            <a:rPr lang="en-US" sz="1400" b="0" kern="1200" dirty="0" err="1">
              <a:latin typeface="+mj-lt"/>
            </a:rPr>
            <a:t>apostadora</a:t>
          </a:r>
          <a:r>
            <a:rPr lang="en-US" sz="1400" b="0" kern="1200" dirty="0">
              <a:latin typeface="+mj-lt"/>
            </a:rPr>
            <a:t>, </a:t>
          </a:r>
          <a:r>
            <a:rPr lang="en-US" sz="1400" b="0" kern="1200" dirty="0" err="1">
              <a:latin typeface="+mj-lt"/>
            </a:rPr>
            <a:t>encontrar</a:t>
          </a:r>
          <a:r>
            <a:rPr lang="en-US" sz="1400" b="0" kern="1200" dirty="0">
              <a:latin typeface="+mj-lt"/>
            </a:rPr>
            <a:t> </a:t>
          </a:r>
          <a:r>
            <a:rPr lang="en-US" sz="1400" b="0" kern="1200" dirty="0" err="1">
              <a:latin typeface="+mj-lt"/>
            </a:rPr>
            <a:t>mediante</a:t>
          </a:r>
          <a:r>
            <a:rPr lang="en-US" sz="1400" b="0" kern="1200" dirty="0">
              <a:latin typeface="+mj-lt"/>
            </a:rPr>
            <a:t>: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400" b="1" kern="1200" dirty="0">
            <a:latin typeface="+mj-lt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sSub>
                  <m:sSubPr>
                    <m:ctrlPr>
                      <a:rPr lang="en-US" sz="1400" b="1" i="1" kern="1200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 lang="en-US" sz="1400" b="1" i="1" kern="1200" dirty="0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𝐚𝐫𝐠𝐦</m:t>
                    </m:r>
                    <m:r>
                      <a:rPr lang="en-US" sz="1400" b="1" kern="1200" dirty="0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á</m:t>
                    </m:r>
                    <m:r>
                      <a:rPr lang="en-US" sz="1400" b="1" i="1" kern="1200" dirty="0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𝐱</m:t>
                    </m:r>
                    <m:d>
                      <m:dPr>
                        <m:begChr m:val="{"/>
                        <m:endChr m:val="}"/>
                        <m:ctrlPr>
                          <a:rPr lang="en-US" sz="1400" b="1" i="1" kern="1200" dirty="0" smtClean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1" i="1" kern="1200" dirty="0" smtClean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1400" b="1" i="1" kern="1200" dirty="0" smtClean="0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b="1" i="1" kern="1200" dirty="0" smtClean="0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𝒖</m:t>
                            </m:r>
                            <m:d>
                              <m:dPr>
                                <m:ctrlPr>
                                  <a:rPr lang="en-US" sz="1400" b="1" i="1" kern="1200" dirty="0" smtClean="0">
                                    <a:solidFill>
                                      <a:schemeClr val="bg1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400" b="1" i="1" kern="1200" dirty="0" smtClean="0">
                                    <a:solidFill>
                                      <a:schemeClr val="bg1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𝑹</m:t>
                                </m:r>
                                <m:d>
                                  <m:dPr>
                                    <m:ctrlPr>
                                      <a:rPr lang="en-US" sz="1400" b="1" i="1" kern="1200" dirty="0" smtClean="0">
                                        <a:solidFill>
                                          <a:schemeClr val="bg1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400" b="1" i="1" kern="1200" dirty="0" smtClean="0">
                                        <a:solidFill>
                                          <a:schemeClr val="bg1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ℓ</m:t>
                                    </m:r>
                                  </m:e>
                                </m:d>
                              </m:e>
                            </m:d>
                          </m:e>
                        </m:d>
                      </m:e>
                    </m:d>
                  </m:e>
                  <m:sub>
                    <m:r>
                      <a:rPr lang="en-US" sz="1400" b="1" i="1" kern="1200" dirty="0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ℓ</m:t>
                    </m:r>
                  </m:sub>
                </m:sSub>
              </m:oMath>
            </m:oMathPara>
          </a14:m>
          <a:endParaRPr lang="en-US" sz="1400" b="1" kern="1200" dirty="0">
            <a:solidFill>
              <a:schemeClr val="bg1">
                <a:lumMod val="10000"/>
              </a:schemeClr>
            </a:solidFill>
            <a:latin typeface="+mj-lt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400" b="1" kern="1200" dirty="0" err="1">
              <a:solidFill>
                <a:schemeClr val="bg1">
                  <a:lumMod val="10000"/>
                </a:schemeClr>
              </a:solidFill>
              <a:latin typeface="+mj-lt"/>
            </a:rPr>
            <a:t>sujeto</a:t>
          </a:r>
          <a:r>
            <a:rPr lang="en-US" sz="1400" b="1" kern="1200" dirty="0">
              <a:solidFill>
                <a:schemeClr val="bg1">
                  <a:lumMod val="10000"/>
                </a:schemeClr>
              </a:solidFill>
              <a:latin typeface="+mj-lt"/>
            </a:rPr>
            <a:t> a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r>
                  <a:rPr lang="en-US" sz="1400" b="1" i="1" kern="1200" dirty="0" smtClean="0">
                    <a:solidFill>
                      <a:schemeClr val="bg1">
                        <a:lumMod val="10000"/>
                      </a:schemeClr>
                    </a:solidFill>
                    <a:latin typeface="Cambria Math" panose="02040503050406030204" pitchFamily="18" charset="0"/>
                  </a:rPr>
                  <m:t>ℓ∈</m:t>
                </m:r>
                <m:r>
                  <a:rPr lang="en-US" sz="1400" b="1" i="1" kern="1200" dirty="0" smtClean="0">
                    <a:solidFill>
                      <a:schemeClr val="bg1">
                        <a:lumMod val="1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m:t>𝕃</m:t>
                </m:r>
              </m:oMath>
            </m:oMathPara>
          </a14:m>
          <a:endParaRPr lang="en-US" sz="1400" b="1" kern="1200" dirty="0">
            <a:solidFill>
              <a:schemeClr val="bg1">
                <a:lumMod val="10000"/>
              </a:schemeClr>
            </a:solidFill>
            <a:latin typeface="+mj-lt"/>
          </a:endParaRPr>
        </a:p>
      </dsp:txBody>
      <dsp:txXfrm>
        <a:off x="4309751" y="1807216"/>
        <a:ext cx="2061152" cy="2488005"/>
      </dsp:txXfrm>
    </dsp:sp>
    <dsp:sp modelId="{86BA40EE-C60E-48D5-B4DD-5C74F1DCF1A3}">
      <dsp:nvSpPr>
        <dsp:cNvPr id="0" name=""/>
        <dsp:cNvSpPr/>
      </dsp:nvSpPr>
      <dsp:spPr>
        <a:xfrm rot="21497372">
          <a:off x="6453781" y="523440"/>
          <a:ext cx="502201" cy="283970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b="1" kern="1200">
            <a:latin typeface="+mj-lt"/>
          </a:endParaRPr>
        </a:p>
      </dsp:txBody>
      <dsp:txXfrm>
        <a:off x="6453800" y="581505"/>
        <a:ext cx="417010" cy="170382"/>
      </dsp:txXfrm>
    </dsp:sp>
    <dsp:sp modelId="{CBF99B94-C958-41FA-ABA6-9885DFB7CBE8}">
      <dsp:nvSpPr>
        <dsp:cNvPr id="0" name=""/>
        <dsp:cNvSpPr/>
      </dsp:nvSpPr>
      <dsp:spPr>
        <a:xfrm>
          <a:off x="7164239" y="400610"/>
          <a:ext cx="1539297" cy="685013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latin typeface="+mj-lt"/>
            </a:rPr>
            <a:t>4. </a:t>
          </a:r>
          <a:r>
            <a:rPr lang="en-US" sz="1800" b="1" kern="1200" dirty="0" err="1">
              <a:latin typeface="+mj-lt"/>
            </a:rPr>
            <a:t>Apostar</a:t>
          </a:r>
          <a:endParaRPr lang="en-US" sz="1800" b="1" kern="1200" dirty="0">
            <a:latin typeface="+mj-lt"/>
          </a:endParaRPr>
        </a:p>
      </dsp:txBody>
      <dsp:txXfrm>
        <a:off x="7164239" y="400610"/>
        <a:ext cx="1539297" cy="456229"/>
      </dsp:txXfrm>
    </dsp:sp>
    <dsp:sp modelId="{47B42C9D-1FFB-4A1E-B371-5FEE7242EAC2}">
      <dsp:nvSpPr>
        <dsp:cNvPr id="0" name=""/>
        <dsp:cNvSpPr/>
      </dsp:nvSpPr>
      <dsp:spPr>
        <a:xfrm>
          <a:off x="7215193" y="1767919"/>
          <a:ext cx="1336194" cy="1816166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0" kern="1200" dirty="0" err="1">
              <a:latin typeface="+mj-lt"/>
            </a:rPr>
            <a:t>Apostar</a:t>
          </a:r>
          <a:r>
            <a:rPr lang="en-US" sz="1400" b="0" kern="1200" dirty="0">
              <a:latin typeface="+mj-lt"/>
            </a:rPr>
            <a:t> la </a:t>
          </a:r>
          <a:r>
            <a:rPr lang="en-US" sz="1400" b="0" kern="1200" dirty="0" err="1">
              <a:latin typeface="+mj-lt"/>
            </a:rPr>
            <a:t>fracción</a:t>
          </a:r>
          <a:r>
            <a:rPr lang="en-US" sz="1400" b="0" kern="1200" dirty="0">
              <a:latin typeface="+mj-lt"/>
            </a:rPr>
            <a:t> </a:t>
          </a:r>
          <a14:m xmlns:a14="http://schemas.microsoft.com/office/drawing/2010/main">
            <m:oMath xmlns:m="http://schemas.openxmlformats.org/officeDocument/2006/math">
              <m:sSubSup>
                <m:sSubSupPr>
                  <m:ctrlPr>
                    <a:rPr lang="en-US" sz="1400" b="0" i="1" kern="1200" dirty="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400" b="0" i="1" kern="1200" dirty="0" smtClean="0">
                      <a:latin typeface="Cambria Math" panose="02040503050406030204" pitchFamily="18" charset="0"/>
                    </a:rPr>
                    <m:t>ℓ</m:t>
                  </m:r>
                </m:e>
                <m:sub>
                  <m:r>
                    <a:rPr lang="en-US" sz="1400" b="0" i="1" kern="1200" dirty="0" err="1" smtClean="0">
                      <a:latin typeface="Cambria Math" panose="02040503050406030204" pitchFamily="18" charset="0"/>
                    </a:rPr>
                    <m:t>𝑖</m:t>
                  </m:r>
                </m:sub>
                <m:sup>
                  <m:r>
                    <a:rPr lang="en-US" sz="1400" b="0" i="1" kern="1200" dirty="0" smtClean="0">
                      <a:latin typeface="Cambria Math" panose="02040503050406030204" pitchFamily="18" charset="0"/>
                    </a:rPr>
                    <m:t>∗</m:t>
                  </m:r>
                </m:sup>
              </m:sSubSup>
            </m:oMath>
          </a14:m>
          <a:r>
            <a:rPr lang="en-US" sz="1400" b="0" kern="1200" dirty="0">
              <a:latin typeface="+mj-lt"/>
            </a:rPr>
            <a:t> al </a:t>
          </a:r>
          <a:r>
            <a:rPr lang="en-US" sz="1400" b="0" kern="1200" dirty="0" err="1">
              <a:latin typeface="+mj-lt"/>
            </a:rPr>
            <a:t>evento</a:t>
          </a:r>
          <a:r>
            <a:rPr lang="en-US" sz="1400" b="0" kern="1200" dirty="0">
              <a:latin typeface="+mj-lt"/>
            </a:rPr>
            <a:t> </a:t>
          </a:r>
          <a14:m xmlns:a14="http://schemas.microsoft.com/office/drawing/2010/main">
            <m:oMath xmlns:m="http://schemas.openxmlformats.org/officeDocument/2006/math">
              <m:r>
                <a:rPr lang="en-US" sz="1400" b="0" i="1" kern="1200" dirty="0" smtClean="0">
                  <a:latin typeface="Cambria Math" panose="02040503050406030204" pitchFamily="18" charset="0"/>
                </a:rPr>
                <m:t>𝑖</m:t>
              </m:r>
            </m:oMath>
          </a14:m>
          <a:endParaRPr lang="en-US" sz="1400" b="0" kern="1200" dirty="0">
            <a:latin typeface="+mj-lt"/>
          </a:endParaRPr>
        </a:p>
      </dsp:txBody>
      <dsp:txXfrm>
        <a:off x="7254329" y="1807055"/>
        <a:ext cx="1257922" cy="1737894"/>
      </dsp:txXfrm>
    </dsp:sp>
    <dsp:sp modelId="{29ECB765-CC35-44DA-BAD8-DF6BFD2C918B}">
      <dsp:nvSpPr>
        <dsp:cNvPr id="0" name=""/>
        <dsp:cNvSpPr/>
      </dsp:nvSpPr>
      <dsp:spPr>
        <a:xfrm rot="21585100">
          <a:off x="8851875" y="482079"/>
          <a:ext cx="314484" cy="283970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b="1" kern="1200">
            <a:latin typeface="+mj-lt"/>
          </a:endParaRPr>
        </a:p>
      </dsp:txBody>
      <dsp:txXfrm>
        <a:off x="8851875" y="539058"/>
        <a:ext cx="229293" cy="170382"/>
      </dsp:txXfrm>
    </dsp:sp>
    <dsp:sp modelId="{EFC53886-9D1A-4688-B702-C9B613873B63}">
      <dsp:nvSpPr>
        <dsp:cNvPr id="0" name=""/>
        <dsp:cNvSpPr/>
      </dsp:nvSpPr>
      <dsp:spPr>
        <a:xfrm>
          <a:off x="9296898" y="390982"/>
          <a:ext cx="1716234" cy="685013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latin typeface="+mj-lt"/>
            </a:rPr>
            <a:t>5. </a:t>
          </a:r>
          <a:r>
            <a:rPr lang="en-US" sz="1800" b="1" kern="1200" dirty="0" err="1">
              <a:latin typeface="+mj-lt"/>
            </a:rPr>
            <a:t>Evaluación</a:t>
          </a:r>
          <a:endParaRPr lang="en-US" sz="1800" b="1" kern="1200" dirty="0">
            <a:latin typeface="+mj-lt"/>
          </a:endParaRPr>
        </a:p>
      </dsp:txBody>
      <dsp:txXfrm>
        <a:off x="9296898" y="390982"/>
        <a:ext cx="1716234" cy="456229"/>
      </dsp:txXfrm>
    </dsp:sp>
    <dsp:sp modelId="{C24E70A1-A4E4-4128-957D-E6229E119EBF}">
      <dsp:nvSpPr>
        <dsp:cNvPr id="0" name=""/>
        <dsp:cNvSpPr/>
      </dsp:nvSpPr>
      <dsp:spPr>
        <a:xfrm>
          <a:off x="9229609" y="1778252"/>
          <a:ext cx="1656183" cy="2927759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+mj-lt"/>
            <a:buAutoNum type="alphaLcParenR"/>
          </a:pPr>
          <a:r>
            <a:rPr lang="en-US" sz="1400" b="0" kern="1200" dirty="0" err="1">
              <a:latin typeface="+mj-lt"/>
            </a:rPr>
            <a:t>Definir</a:t>
          </a:r>
          <a:r>
            <a:rPr lang="en-US" sz="1400" b="0" kern="1200" dirty="0">
              <a:latin typeface="+mj-lt"/>
            </a:rPr>
            <a:t> </a:t>
          </a:r>
          <a:r>
            <a:rPr lang="en-US" sz="1400" b="0" kern="1200" dirty="0" err="1">
              <a:latin typeface="+mj-lt"/>
            </a:rPr>
            <a:t>métricas</a:t>
          </a:r>
          <a:r>
            <a:rPr lang="en-US" sz="1400" b="0" kern="1200" dirty="0">
              <a:latin typeface="+mj-lt"/>
            </a:rPr>
            <a:t> de </a:t>
          </a:r>
          <a:r>
            <a:rPr lang="en-US" sz="1400" b="0" kern="1200" dirty="0" err="1">
              <a:latin typeface="+mj-lt"/>
            </a:rPr>
            <a:t>desempeño</a:t>
          </a:r>
          <a:r>
            <a:rPr lang="en-US" sz="1400" b="0" kern="1200" dirty="0">
              <a:latin typeface="+mj-lt"/>
            </a:rPr>
            <a:t> de los </a:t>
          </a:r>
          <a:r>
            <a:rPr lang="en-US" sz="1400" b="0" kern="1200" dirty="0" err="1">
              <a:latin typeface="+mj-lt"/>
            </a:rPr>
            <a:t>rendimientos</a:t>
          </a:r>
          <a:r>
            <a:rPr lang="en-US" sz="1400" b="0" kern="1200" dirty="0">
              <a:latin typeface="+mj-lt"/>
            </a:rPr>
            <a:t> de las </a:t>
          </a:r>
          <a:r>
            <a:rPr lang="es-MX" sz="1400" b="0" kern="1200" noProof="0" dirty="0">
              <a:latin typeface="+mj-lt"/>
            </a:rPr>
            <a:t>estrategias</a:t>
          </a:r>
          <a:r>
            <a:rPr lang="en-US" sz="1400" b="0" kern="1200" dirty="0">
              <a:latin typeface="+mj-lt"/>
            </a:rPr>
            <a:t> </a:t>
          </a:r>
          <a14:m xmlns:a14="http://schemas.microsoft.com/office/drawing/2010/main">
            <m:oMath xmlns:m="http://schemas.openxmlformats.org/officeDocument/2006/math">
              <m:r>
                <a:rPr lang="en-US" sz="1400" b="1" i="1" kern="1200" dirty="0" smtClean="0">
                  <a:latin typeface="Cambria Math" panose="02040503050406030204" pitchFamily="18" charset="0"/>
                </a:rPr>
                <m:t>ℓ</m:t>
              </m:r>
            </m:oMath>
          </a14:m>
          <a:endParaRPr lang="en-US" sz="1400" b="1" kern="1200" dirty="0">
            <a:latin typeface="+mj-lt"/>
          </a:endParaRPr>
        </a:p>
        <a:p>
          <a:pPr marL="114300" lvl="1" indent="-114300" algn="just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+mj-lt"/>
            <a:buAutoNum type="alphaLcParenR"/>
          </a:pPr>
          <a:endParaRPr lang="en-US" sz="1400" b="0" kern="1200" dirty="0">
            <a:latin typeface="+mj-lt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+mj-lt"/>
            <a:buAutoNum type="alphaLcParenR"/>
          </a:pPr>
          <a:r>
            <a:rPr lang="en-US" sz="1400" b="0" kern="1200" dirty="0" err="1">
              <a:latin typeface="+mj-lt"/>
            </a:rPr>
            <a:t>En</a:t>
          </a:r>
          <a:r>
            <a:rPr lang="en-US" sz="1400" b="0" kern="1200" dirty="0">
              <a:latin typeface="+mj-lt"/>
            </a:rPr>
            <a:t> </a:t>
          </a:r>
          <a:r>
            <a:rPr lang="en-US" sz="1400" b="0" kern="1200" dirty="0" err="1">
              <a:latin typeface="+mj-lt"/>
            </a:rPr>
            <a:t>caso</a:t>
          </a:r>
          <a:r>
            <a:rPr lang="en-US" sz="1400" b="0" kern="1200" dirty="0">
              <a:latin typeface="+mj-lt"/>
            </a:rPr>
            <a:t> de </a:t>
          </a:r>
          <a:r>
            <a:rPr lang="en-US" sz="1400" b="0" kern="1200" dirty="0" err="1">
              <a:latin typeface="+mj-lt"/>
            </a:rPr>
            <a:t>encontrar</a:t>
          </a:r>
          <a:r>
            <a:rPr lang="en-US" sz="1400" b="0" kern="1200" dirty="0">
              <a:latin typeface="+mj-lt"/>
            </a:rPr>
            <a:t> un </a:t>
          </a:r>
          <a:r>
            <a:rPr lang="en-US" sz="1400" b="0" kern="1200" dirty="0" err="1">
              <a:latin typeface="+mj-lt"/>
            </a:rPr>
            <a:t>pobre</a:t>
          </a:r>
          <a:r>
            <a:rPr lang="en-US" sz="1400" b="0" kern="1200" dirty="0">
              <a:latin typeface="+mj-lt"/>
            </a:rPr>
            <a:t> </a:t>
          </a:r>
          <a:r>
            <a:rPr lang="en-US" sz="1400" b="0" kern="1200" dirty="0" err="1">
              <a:latin typeface="+mj-lt"/>
            </a:rPr>
            <a:t>desempeño</a:t>
          </a:r>
          <a:r>
            <a:rPr lang="en-US" sz="1400" b="0" kern="1200" dirty="0">
              <a:latin typeface="+mj-lt"/>
            </a:rPr>
            <a:t> </a:t>
          </a:r>
          <a:r>
            <a:rPr lang="en-US" sz="1400" b="0" kern="1200" dirty="0" err="1">
              <a:latin typeface="+mj-lt"/>
            </a:rPr>
            <a:t>en</a:t>
          </a:r>
          <a:r>
            <a:rPr lang="en-US" sz="1400" b="0" kern="1200" dirty="0">
              <a:latin typeface="+mj-lt"/>
            </a:rPr>
            <a:t> los </a:t>
          </a:r>
          <a:r>
            <a:rPr lang="en-US" sz="1400" b="0" kern="1200" dirty="0" err="1">
              <a:latin typeface="+mj-lt"/>
            </a:rPr>
            <a:t>portafolios</a:t>
          </a:r>
          <a:r>
            <a:rPr lang="en-US" sz="1400" b="0" kern="1200" dirty="0">
              <a:latin typeface="+mj-lt"/>
            </a:rPr>
            <a:t>, </a:t>
          </a:r>
          <a:r>
            <a:rPr lang="en-US" sz="1400" b="0" kern="1200" dirty="0" err="1">
              <a:latin typeface="+mj-lt"/>
            </a:rPr>
            <a:t>ajustar</a:t>
          </a:r>
          <a:r>
            <a:rPr lang="en-US" sz="1400" b="0" kern="1200" dirty="0">
              <a:latin typeface="+mj-lt"/>
            </a:rPr>
            <a:t> </a:t>
          </a:r>
          <a:r>
            <a:rPr lang="en-US" sz="1400" b="1" kern="1200" dirty="0">
              <a:latin typeface="+mj-lt"/>
            </a:rPr>
            <a:t>(1.d) </a:t>
          </a:r>
          <a:r>
            <a:rPr lang="en-US" sz="1400" b="0" kern="1200" dirty="0">
              <a:latin typeface="+mj-lt"/>
            </a:rPr>
            <a:t>o </a:t>
          </a:r>
          <a:r>
            <a:rPr lang="en-US" sz="1400" b="1" kern="1200" dirty="0">
              <a:latin typeface="+mj-lt"/>
            </a:rPr>
            <a:t>(2)</a:t>
          </a:r>
          <a:endParaRPr lang="en-US" sz="1400" b="0" kern="1200" dirty="0">
            <a:latin typeface="+mj-lt"/>
          </a:endParaRPr>
        </a:p>
      </dsp:txBody>
      <dsp:txXfrm>
        <a:off x="9278117" y="1826760"/>
        <a:ext cx="1559167" cy="283074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0F931125-F231-4159-A666-920D8D87E5C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419" dirty="0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8EABBAB-38B2-4699-B033-72B977A25E9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830741-491D-4BCA-813A-DD72FCF16E35}" type="datetimeFigureOut">
              <a:rPr lang="es-419" smtClean="0"/>
              <a:t>14/3/2022</a:t>
            </a:fld>
            <a:endParaRPr lang="es-419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C543C2F9-F34F-4FEA-8376-F77912C59B3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419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1B991D1-3E94-42EF-B50C-E9DF42FA562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844828-B86E-4578-920E-AB99A5F5872C}" type="slidenum">
              <a:rPr lang="es-419" smtClean="0"/>
              <a:t>‹Nº›</a:t>
            </a:fld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1433874019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419" dirty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BE214B-8F5D-4276-A751-A32811436F6A}" type="datetimeFigureOut">
              <a:rPr lang="es-419" smtClean="0"/>
              <a:t>14/3/2022</a:t>
            </a:fld>
            <a:endParaRPr lang="es-419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419" dirty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419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419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AC89BB-7BC3-4FD5-874F-DD84B1C6F82E}" type="slidenum">
              <a:rPr lang="es-419" smtClean="0"/>
              <a:t>‹Nº›</a:t>
            </a:fld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3428621571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Explicar con mis palabras más-menos que se hizo</a:t>
            </a:r>
            <a:endParaRPr lang="en-US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s-419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AC89BB-7BC3-4FD5-874F-DD84B1C6F82E}" type="slidenum">
              <a:rPr lang="es-419" smtClean="0"/>
              <a:t>3</a:t>
            </a:fld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9041105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Repasar definiciones</a:t>
            </a:r>
            <a:endParaRPr lang="en-US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s-419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AC89BB-7BC3-4FD5-874F-DD84B1C6F82E}" type="slidenum">
              <a:rPr lang="es-419" smtClean="0"/>
              <a:t>5</a:t>
            </a:fld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18520192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s-419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AC89BB-7BC3-4FD5-874F-DD84B1C6F82E}" type="slidenum">
              <a:rPr lang="es-419" smtClean="0"/>
              <a:t>17</a:t>
            </a:fld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26068189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s-419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AC89BB-7BC3-4FD5-874F-DD84B1C6F82E}" type="slidenum">
              <a:rPr lang="es-419" smtClean="0"/>
              <a:t>24</a:t>
            </a:fld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5222072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* Me falta agregar pie de página</a:t>
            </a:r>
            <a:endParaRPr lang="en-US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s-419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AC89BB-7BC3-4FD5-874F-DD84B1C6F82E}" type="slidenum">
              <a:rPr lang="es-419" smtClean="0"/>
              <a:t>26</a:t>
            </a:fld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20552822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Que pasó en J36 o J27</a:t>
            </a:r>
            <a:endParaRPr lang="en-US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s-419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AC89BB-7BC3-4FD5-874F-DD84B1C6F82E}" type="slidenum">
              <a:rPr lang="es-419" smtClean="0"/>
              <a:t>27</a:t>
            </a:fld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26573195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***!!!! mostrar un partido con arbitraje</a:t>
            </a:r>
            <a:endParaRPr lang="en-US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s-419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AC89BB-7BC3-4FD5-874F-DD84B1C6F82E}" type="slidenum">
              <a:rPr lang="es-419" smtClean="0"/>
              <a:t>32</a:t>
            </a:fld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19068702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1. Las estrategias presentes, dada la información, son óptimas teóricamente pero no las mejores en términos prácticos</a:t>
            </a:r>
          </a:p>
          <a:p>
            <a:r>
              <a:rPr lang="en-US" dirty="0"/>
              <a:t>2. </a:t>
            </a:r>
            <a:r>
              <a:rPr lang="en-US" dirty="0" err="1"/>
              <a:t>Existe</a:t>
            </a:r>
            <a:r>
              <a:rPr lang="en-US" dirty="0"/>
              <a:t> un </a:t>
            </a:r>
            <a:r>
              <a:rPr lang="en-US" dirty="0" err="1"/>
              <a:t>techo</a:t>
            </a:r>
            <a:r>
              <a:rPr lang="en-US" dirty="0"/>
              <a:t> predictive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deportes</a:t>
            </a:r>
            <a:r>
              <a:rPr lang="en-US" dirty="0"/>
              <a:t> del 75%, </a:t>
            </a:r>
            <a:r>
              <a:rPr lang="en-US" dirty="0" err="1"/>
              <a:t>según</a:t>
            </a:r>
            <a:r>
              <a:rPr lang="en-US" dirty="0"/>
              <a:t> </a:t>
            </a:r>
            <a:r>
              <a:rPr lang="en-US" dirty="0" err="1"/>
              <a:t>estudio</a:t>
            </a:r>
            <a:r>
              <a:rPr lang="en-US" dirty="0"/>
              <a:t> de Zimmerman</a:t>
            </a:r>
          </a:p>
          <a:p>
            <a:r>
              <a:rPr lang="en-US" dirty="0"/>
              <a:t>3. Las </a:t>
            </a:r>
            <a:r>
              <a:rPr lang="en-US" dirty="0" err="1"/>
              <a:t>probabilidades</a:t>
            </a:r>
            <a:r>
              <a:rPr lang="en-US" dirty="0"/>
              <a:t> </a:t>
            </a:r>
            <a:r>
              <a:rPr lang="en-US" dirty="0" err="1"/>
              <a:t>involucradas</a:t>
            </a:r>
            <a:r>
              <a:rPr lang="en-US" dirty="0"/>
              <a:t>, al ser </a:t>
            </a:r>
            <a:r>
              <a:rPr lang="en-US" dirty="0" err="1"/>
              <a:t>eventos</a:t>
            </a:r>
            <a:r>
              <a:rPr lang="en-US" dirty="0"/>
              <a:t> </a:t>
            </a:r>
            <a:r>
              <a:rPr lang="en-US" dirty="0" err="1"/>
              <a:t>únicos</a:t>
            </a:r>
            <a:r>
              <a:rPr lang="en-US" dirty="0"/>
              <a:t>, son </a:t>
            </a:r>
            <a:r>
              <a:rPr lang="en-US" dirty="0" err="1"/>
              <a:t>más</a:t>
            </a:r>
            <a:r>
              <a:rPr lang="en-US" dirty="0"/>
              <a:t> </a:t>
            </a:r>
            <a:r>
              <a:rPr lang="en-US" dirty="0" err="1"/>
              <a:t>subjetivas</a:t>
            </a:r>
            <a:r>
              <a:rPr lang="en-US" dirty="0"/>
              <a:t> que </a:t>
            </a:r>
            <a:r>
              <a:rPr lang="en-US" dirty="0" err="1"/>
              <a:t>objetivas</a:t>
            </a:r>
            <a:r>
              <a:rPr lang="en-US" dirty="0"/>
              <a:t> (no </a:t>
            </a:r>
            <a:r>
              <a:rPr lang="en-US" dirty="0" err="1"/>
              <a:t>caer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ludic fallacy)</a:t>
            </a: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s-419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AC89BB-7BC3-4FD5-874F-DD84B1C6F82E}" type="slidenum">
              <a:rPr lang="es-419" smtClean="0"/>
              <a:t>33</a:t>
            </a:fld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11512459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BAEAA7-2B84-4511-97D8-0DDDBE8A0A6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8000">
                <a:solidFill>
                  <a:schemeClr val="tx2"/>
                </a:solidFill>
              </a:defRPr>
            </a:lvl1pPr>
          </a:lstStyle>
          <a:p>
            <a:r>
              <a:rPr lang="es-ES" dirty="0"/>
              <a:t>Título PPT</a:t>
            </a:r>
            <a:endParaRPr lang="es-419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F6376B3-534F-49D1-869B-F12C2F4C13F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dirty="0"/>
              <a:t>Presenta</a:t>
            </a:r>
            <a:endParaRPr lang="es-419" dirty="0"/>
          </a:p>
        </p:txBody>
      </p:sp>
      <p:pic>
        <p:nvPicPr>
          <p:cNvPr id="8" name="Imagen 7" descr="Un dibujo con letras&#10;&#10;Descripción generada automáticamente con confianza baja">
            <a:extLst>
              <a:ext uri="{FF2B5EF4-FFF2-40B4-BE49-F238E27FC236}">
                <a16:creationId xmlns:a16="http://schemas.microsoft.com/office/drawing/2014/main" id="{57C6B784-50F0-4CA4-AB58-E1B619028B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0358" y="80209"/>
            <a:ext cx="2837877" cy="1184205"/>
          </a:xfrm>
          <a:prstGeom prst="rect">
            <a:avLst/>
          </a:prstGeom>
        </p:spPr>
      </p:pic>
      <p:pic>
        <p:nvPicPr>
          <p:cNvPr id="5" name="Imagen 4" descr="Un dibujo con letras&#10;&#10;Descripción generada automáticamente con confianza baja">
            <a:extLst>
              <a:ext uri="{FF2B5EF4-FFF2-40B4-BE49-F238E27FC236}">
                <a16:creationId xmlns:a16="http://schemas.microsoft.com/office/drawing/2014/main" id="{7A245009-93BE-4DC6-AA76-C2C830551E0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0358" y="80209"/>
            <a:ext cx="2837877" cy="1184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8255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Diseño personalizad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10">
            <a:extLst>
              <a:ext uri="{FF2B5EF4-FFF2-40B4-BE49-F238E27FC236}">
                <a16:creationId xmlns:a16="http://schemas.microsoft.com/office/drawing/2014/main" id="{76B2820B-93E5-4066-A381-0CF234D42FF7}"/>
              </a:ext>
            </a:extLst>
          </p:cNvPr>
          <p:cNvSpPr/>
          <p:nvPr/>
        </p:nvSpPr>
        <p:spPr>
          <a:xfrm>
            <a:off x="0" y="962526"/>
            <a:ext cx="12192000" cy="5622758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419" dirty="0">
              <a:solidFill>
                <a:schemeClr val="accent1"/>
              </a:solidFill>
            </a:endParaRPr>
          </a:p>
        </p:txBody>
      </p:sp>
      <p:pic>
        <p:nvPicPr>
          <p:cNvPr id="5" name="Imagen 4" descr="Un dibujo con letras&#10;&#10;Descripción generada automáticamente con confianza baja">
            <a:extLst>
              <a:ext uri="{FF2B5EF4-FFF2-40B4-BE49-F238E27FC236}">
                <a16:creationId xmlns:a16="http://schemas.microsoft.com/office/drawing/2014/main" id="{62D6BA54-F176-49F5-9C1A-2863A1B804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6105" y="64169"/>
            <a:ext cx="2027423" cy="846015"/>
          </a:xfrm>
          <a:prstGeom prst="rect">
            <a:avLst/>
          </a:prstGeom>
        </p:spPr>
      </p:pic>
      <p:sp>
        <p:nvSpPr>
          <p:cNvPr id="7" name="Marcador de número de diapositiva 5">
            <a:extLst>
              <a:ext uri="{FF2B5EF4-FFF2-40B4-BE49-F238E27FC236}">
                <a16:creationId xmlns:a16="http://schemas.microsoft.com/office/drawing/2014/main" id="{794A8DCE-023D-45DA-8D51-76759F516F02}"/>
              </a:ext>
            </a:extLst>
          </p:cNvPr>
          <p:cNvSpPr txBox="1">
            <a:spLocks/>
          </p:cNvSpPr>
          <p:nvPr/>
        </p:nvSpPr>
        <p:spPr>
          <a:xfrm>
            <a:off x="4692316" y="6593305"/>
            <a:ext cx="2743200" cy="2646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419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419" b="0" dirty="0">
                <a:solidFill>
                  <a:schemeClr val="tx2"/>
                </a:solidFill>
                <a:latin typeface="+mj-lt"/>
              </a:rPr>
              <a:t>Román Alberto Vélez Jiménez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D4A5627-C6ED-4492-B79F-73086432889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9263" y="1339850"/>
            <a:ext cx="11477625" cy="5124450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419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21E6079A-79CF-45D6-9F36-E9C685F18C83}"/>
              </a:ext>
            </a:extLst>
          </p:cNvPr>
          <p:cNvSpPr txBox="1"/>
          <p:nvPr/>
        </p:nvSpPr>
        <p:spPr>
          <a:xfrm>
            <a:off x="449180" y="64168"/>
            <a:ext cx="100904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800" b="1" dirty="0">
                <a:solidFill>
                  <a:schemeClr val="tx2"/>
                </a:solidFill>
                <a:latin typeface="+mj-lt"/>
              </a:rPr>
              <a:t>Contenido</a:t>
            </a:r>
            <a:endParaRPr lang="es-419" sz="4800" b="1" dirty="0">
              <a:solidFill>
                <a:schemeClr val="tx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094393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hdr="0" ftr="0" dt="0"/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seño personalizad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10">
            <a:extLst>
              <a:ext uri="{FF2B5EF4-FFF2-40B4-BE49-F238E27FC236}">
                <a16:creationId xmlns:a16="http://schemas.microsoft.com/office/drawing/2014/main" id="{76B2820B-93E5-4066-A381-0CF234D42FF7}"/>
              </a:ext>
            </a:extLst>
          </p:cNvPr>
          <p:cNvSpPr/>
          <p:nvPr/>
        </p:nvSpPr>
        <p:spPr>
          <a:xfrm>
            <a:off x="0" y="657726"/>
            <a:ext cx="12192000" cy="5927558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419" dirty="0">
              <a:solidFill>
                <a:schemeClr val="accent1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EE4ED85-EF9D-4831-9501-ADC1FE0AC6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5011" y="164598"/>
            <a:ext cx="10106526" cy="356770"/>
          </a:xfrm>
        </p:spPr>
        <p:txBody>
          <a:bodyPr/>
          <a:lstStyle>
            <a:lvl1pPr>
              <a:defRPr sz="3600">
                <a:solidFill>
                  <a:schemeClr val="tx2"/>
                </a:solidFill>
              </a:defRPr>
            </a:lvl1pPr>
          </a:lstStyle>
          <a:p>
            <a:r>
              <a:rPr lang="es-MX" dirty="0"/>
              <a:t>Título lámina</a:t>
            </a:r>
            <a:endParaRPr lang="es-419" dirty="0"/>
          </a:p>
        </p:txBody>
      </p:sp>
      <p:pic>
        <p:nvPicPr>
          <p:cNvPr id="5" name="Imagen 4" descr="Un dibujo con letras&#10;&#10;Descripción generada automáticamente con confianza baja">
            <a:extLst>
              <a:ext uri="{FF2B5EF4-FFF2-40B4-BE49-F238E27FC236}">
                <a16:creationId xmlns:a16="http://schemas.microsoft.com/office/drawing/2014/main" id="{62D6BA54-F176-49F5-9C1A-2863A1B804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8768" y="64169"/>
            <a:ext cx="1364760" cy="569495"/>
          </a:xfrm>
          <a:prstGeom prst="rect">
            <a:avLst/>
          </a:prstGeom>
        </p:spPr>
      </p:pic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0F35109-8026-4924-863D-585DB4C981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07642" y="6585284"/>
            <a:ext cx="2743200" cy="272716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chemeClr val="tx2"/>
                </a:solidFill>
                <a:latin typeface="+mj-lt"/>
              </a:defRPr>
            </a:lvl1pPr>
          </a:lstStyle>
          <a:p>
            <a:fld id="{6708E64C-F43D-4FC1-833E-211F50B2A834}" type="slidenum">
              <a:rPr lang="es-419" smtClean="0"/>
              <a:t>‹Nº›</a:t>
            </a:fld>
            <a:endParaRPr lang="es-419" dirty="0"/>
          </a:p>
        </p:txBody>
      </p:sp>
      <p:sp>
        <p:nvSpPr>
          <p:cNvPr id="7" name="Marcador de número de diapositiva 5">
            <a:extLst>
              <a:ext uri="{FF2B5EF4-FFF2-40B4-BE49-F238E27FC236}">
                <a16:creationId xmlns:a16="http://schemas.microsoft.com/office/drawing/2014/main" id="{794A8DCE-023D-45DA-8D51-76759F516F02}"/>
              </a:ext>
            </a:extLst>
          </p:cNvPr>
          <p:cNvSpPr txBox="1">
            <a:spLocks/>
          </p:cNvSpPr>
          <p:nvPr/>
        </p:nvSpPr>
        <p:spPr>
          <a:xfrm>
            <a:off x="385010" y="6593305"/>
            <a:ext cx="2743200" cy="2646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419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419" b="0" dirty="0">
                <a:solidFill>
                  <a:schemeClr val="tx2"/>
                </a:solidFill>
                <a:latin typeface="+mj-lt"/>
              </a:rPr>
              <a:t>Román Alberto Vélez Jiménez</a:t>
            </a:r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5302FFCF-D03D-4F16-A6B7-6ACF8DAD739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61154" y="6584950"/>
            <a:ext cx="5494338" cy="273050"/>
          </a:xfr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9E0C3A24-4B15-40CB-B8F7-C20A549346D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57200" y="906463"/>
            <a:ext cx="11245850" cy="537368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35821715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hdr="0" ftr="0" dt="0"/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Diseño personalizad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10">
            <a:extLst>
              <a:ext uri="{FF2B5EF4-FFF2-40B4-BE49-F238E27FC236}">
                <a16:creationId xmlns:a16="http://schemas.microsoft.com/office/drawing/2014/main" id="{76B2820B-93E5-4066-A381-0CF234D42FF7}"/>
              </a:ext>
            </a:extLst>
          </p:cNvPr>
          <p:cNvSpPr/>
          <p:nvPr/>
        </p:nvSpPr>
        <p:spPr>
          <a:xfrm>
            <a:off x="0" y="657726"/>
            <a:ext cx="12192000" cy="592755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419" dirty="0">
              <a:solidFill>
                <a:schemeClr val="accent1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EE4ED85-EF9D-4831-9501-ADC1FE0AC6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5011" y="164598"/>
            <a:ext cx="10106526" cy="356770"/>
          </a:xfrm>
        </p:spPr>
        <p:txBody>
          <a:bodyPr/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s-MX" dirty="0"/>
              <a:t>Título lámina</a:t>
            </a:r>
            <a:endParaRPr lang="es-419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0F35109-8026-4924-863D-585DB4C981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07642" y="6577262"/>
            <a:ext cx="2743200" cy="280737"/>
          </a:xfrm>
          <a:prstGeom prst="rect">
            <a:avLst/>
          </a:prstGeom>
        </p:spPr>
        <p:txBody>
          <a:bodyPr/>
          <a:lstStyle>
            <a:lvl1pPr>
              <a:defRPr b="1">
                <a:latin typeface="+mj-lt"/>
              </a:defRPr>
            </a:lvl1pPr>
          </a:lstStyle>
          <a:p>
            <a:fld id="{6708E64C-F43D-4FC1-833E-211F50B2A834}" type="slidenum">
              <a:rPr lang="es-419" smtClean="0"/>
              <a:t>‹Nº›</a:t>
            </a:fld>
            <a:endParaRPr lang="es-419" dirty="0"/>
          </a:p>
        </p:txBody>
      </p:sp>
      <p:sp>
        <p:nvSpPr>
          <p:cNvPr id="7" name="Marcador de número de diapositiva 5">
            <a:extLst>
              <a:ext uri="{FF2B5EF4-FFF2-40B4-BE49-F238E27FC236}">
                <a16:creationId xmlns:a16="http://schemas.microsoft.com/office/drawing/2014/main" id="{794A8DCE-023D-45DA-8D51-76759F516F02}"/>
              </a:ext>
            </a:extLst>
          </p:cNvPr>
          <p:cNvSpPr txBox="1">
            <a:spLocks/>
          </p:cNvSpPr>
          <p:nvPr/>
        </p:nvSpPr>
        <p:spPr>
          <a:xfrm>
            <a:off x="385010" y="6593305"/>
            <a:ext cx="2743200" cy="2646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419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419" dirty="0"/>
              <a:t>Román Alberto Vélez </a:t>
            </a:r>
            <a:r>
              <a:rPr lang="es-419" dirty="0">
                <a:latin typeface="+mj-lt"/>
              </a:rPr>
              <a:t>Jiménez</a:t>
            </a:r>
          </a:p>
        </p:txBody>
      </p:sp>
      <p:pic>
        <p:nvPicPr>
          <p:cNvPr id="10" name="Imagen 9" descr="Logotipo, Icono&#10;&#10;Descripción generada automáticamente">
            <a:extLst>
              <a:ext uri="{FF2B5EF4-FFF2-40B4-BE49-F238E27FC236}">
                <a16:creationId xmlns:a16="http://schemas.microsoft.com/office/drawing/2014/main" id="{D8EBDADD-2E20-46DF-B2CA-C99ECBA4BD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3937" y="96252"/>
            <a:ext cx="1339516" cy="506337"/>
          </a:xfrm>
          <a:prstGeom prst="rect">
            <a:avLst/>
          </a:prstGeom>
        </p:spPr>
      </p:pic>
      <p:sp>
        <p:nvSpPr>
          <p:cNvPr id="12" name="Marcador de texto 7">
            <a:extLst>
              <a:ext uri="{FF2B5EF4-FFF2-40B4-BE49-F238E27FC236}">
                <a16:creationId xmlns:a16="http://schemas.microsoft.com/office/drawing/2014/main" id="{240AE28A-20C0-4ADD-BCF2-6095741C007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61154" y="6584950"/>
            <a:ext cx="5494338" cy="273050"/>
          </a:xfr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9" name="Marcador de contenido 3">
            <a:extLst>
              <a:ext uri="{FF2B5EF4-FFF2-40B4-BE49-F238E27FC236}">
                <a16:creationId xmlns:a16="http://schemas.microsoft.com/office/drawing/2014/main" id="{E709E2CA-8421-48EC-8F99-C81BAEB4DDE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57200" y="906463"/>
            <a:ext cx="11245850" cy="5373687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13069363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C8066E-DBDE-4F70-916B-90F433B0B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419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77C6427-66B8-4C89-BAD8-59A8D8112C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419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47D0717-415C-4A82-BF8D-D12E21F76D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265FB-54A5-42F8-95A8-5792E156FAE8}" type="datetime1">
              <a:rPr lang="es-419" smtClean="0"/>
              <a:t>14/3/2022</a:t>
            </a:fld>
            <a:endParaRPr lang="es-419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6D3C42A-60A2-4347-BD95-7B714A8C5F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MX" dirty="0"/>
              <a:t>Román Alberto Vélez Jiménez</a:t>
            </a:r>
            <a:endParaRPr lang="es-419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2AF3778-8495-4ECA-AD35-F1C3CCC511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708E64C-F43D-4FC1-833E-211F50B2A834}" type="slidenum">
              <a:rPr lang="es-419" smtClean="0"/>
              <a:t>‹Nº›</a:t>
            </a:fld>
            <a:endParaRPr lang="es-419" dirty="0"/>
          </a:p>
        </p:txBody>
      </p:sp>
      <p:pic>
        <p:nvPicPr>
          <p:cNvPr id="8" name="Imagen 7" descr="Logotipo, Icono&#10;&#10;Descripción generada automáticamente">
            <a:extLst>
              <a:ext uri="{FF2B5EF4-FFF2-40B4-BE49-F238E27FC236}">
                <a16:creationId xmlns:a16="http://schemas.microsoft.com/office/drawing/2014/main" id="{98FEC0A9-60B6-4C51-B856-5C31B09886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6021" y="240631"/>
            <a:ext cx="1247294" cy="471477"/>
          </a:xfrm>
          <a:prstGeom prst="rect">
            <a:avLst/>
          </a:prstGeom>
        </p:spPr>
      </p:pic>
      <p:pic>
        <p:nvPicPr>
          <p:cNvPr id="9" name="Imagen 8" descr="Logotipo, Icono&#10;&#10;Descripción generada automáticamente">
            <a:extLst>
              <a:ext uri="{FF2B5EF4-FFF2-40B4-BE49-F238E27FC236}">
                <a16:creationId xmlns:a16="http://schemas.microsoft.com/office/drawing/2014/main" id="{C5744EA0-8CAE-4F30-A5A0-F0FF93D921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6021" y="240631"/>
            <a:ext cx="1247294" cy="471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9704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seño personalizad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10">
            <a:extLst>
              <a:ext uri="{FF2B5EF4-FFF2-40B4-BE49-F238E27FC236}">
                <a16:creationId xmlns:a16="http://schemas.microsoft.com/office/drawing/2014/main" id="{76B2820B-93E5-4066-A381-0CF234D42FF7}"/>
              </a:ext>
            </a:extLst>
          </p:cNvPr>
          <p:cNvSpPr/>
          <p:nvPr userDrawn="1"/>
        </p:nvSpPr>
        <p:spPr>
          <a:xfrm>
            <a:off x="208547" y="208547"/>
            <a:ext cx="11790948" cy="650507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419" dirty="0">
              <a:solidFill>
                <a:schemeClr val="accent1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EE4ED85-EF9D-4831-9501-ADC1FE0AC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s-419" dirty="0"/>
          </a:p>
        </p:txBody>
      </p:sp>
      <p:pic>
        <p:nvPicPr>
          <p:cNvPr id="14" name="Imagen 13" descr="Logotipo, Icono&#10;&#10;Descripción generada automáticamente">
            <a:extLst>
              <a:ext uri="{FF2B5EF4-FFF2-40B4-BE49-F238E27FC236}">
                <a16:creationId xmlns:a16="http://schemas.microsoft.com/office/drawing/2014/main" id="{AE293E4B-F2EE-4FE3-A9D8-F82BA83C35B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6021" y="240631"/>
            <a:ext cx="1247294" cy="471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0142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B873BCD9-6321-4368-A413-907A825381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s-ES" dirty="0"/>
              <a:t>Haga clic para modificar el estilo de título del patrón</a:t>
            </a:r>
            <a:endParaRPr lang="es-419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8284BA8-6C29-499F-B46A-E2B071B949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s-419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60CF9B8-0F50-4A9E-96DB-89D1FF977D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5D70A9-460B-4688-91E6-F785142CD553}" type="datetime1">
              <a:rPr lang="es-419" smtClean="0"/>
              <a:t>14/3/2022</a:t>
            </a:fld>
            <a:endParaRPr lang="es-419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ECA17EC-0D4E-4C1D-B542-50F040FFE5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s-MX" dirty="0"/>
              <a:t>Román Alberto Vélez Jiménez</a:t>
            </a:r>
            <a:endParaRPr lang="es-419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54E71E7-9FB4-4807-8F5F-A54C83B41F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08E64C-F43D-4FC1-833E-211F50B2A834}" type="slidenum">
              <a:rPr lang="es-419" smtClean="0"/>
              <a:t>‹Nº›</a:t>
            </a:fld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27101973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51" r:id="rId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0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accent3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accent3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3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3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3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419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2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13" Type="http://schemas.openxmlformats.org/officeDocument/2006/relationships/image" Target="../media/image65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openxmlformats.org/officeDocument/2006/relationships/image" Target="../media/image6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63.png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62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6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0.png"/><Relationship Id="rId2" Type="http://schemas.openxmlformats.org/officeDocument/2006/relationships/hyperlink" Target="https://www.football-data.co.uk/englandm.php" TargetMode="Externa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understat.com/league/EPL" TargetMode="External"/><Relationship Id="rId4" Type="http://schemas.openxmlformats.org/officeDocument/2006/relationships/hyperlink" Target="https://sofifa.com/teams?type=all&amp;lg%5B%5D=13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20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691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2.png"/><Relationship Id="rId5" Type="http://schemas.openxmlformats.org/officeDocument/2006/relationships/image" Target="../media/image711.png"/><Relationship Id="rId4" Type="http://schemas.openxmlformats.org/officeDocument/2006/relationships/image" Target="../media/image7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0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7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80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0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0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710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romanAVJ/Optimal_Bets_PremierLeague" TargetMode="Externa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310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185F81-3A8F-4823-8EC6-EC4188A4B27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ctr"/>
          <a:lstStyle/>
          <a:p>
            <a:r>
              <a:rPr lang="es-MX" dirty="0"/>
              <a:t>Apuestas Óptimas</a:t>
            </a:r>
            <a:endParaRPr lang="es-419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C14F0D0-868E-43A7-9AAD-87B7EC1A25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56084" y="3521242"/>
            <a:ext cx="9144000" cy="3569369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s-MX" sz="1800" b="1" dirty="0">
                <a:solidFill>
                  <a:schemeClr val="tx2"/>
                </a:solidFill>
              </a:rPr>
              <a:t>Presenta</a:t>
            </a:r>
          </a:p>
          <a:p>
            <a:pPr>
              <a:spcBef>
                <a:spcPts val="0"/>
              </a:spcBef>
            </a:pPr>
            <a:r>
              <a:rPr lang="es-MX" sz="1800" dirty="0">
                <a:solidFill>
                  <a:schemeClr val="tx1"/>
                </a:solidFill>
              </a:rPr>
              <a:t>Román Alberto Vélez Jiménez</a:t>
            </a:r>
          </a:p>
          <a:p>
            <a:pPr>
              <a:spcBef>
                <a:spcPts val="0"/>
              </a:spcBef>
            </a:pPr>
            <a:r>
              <a:rPr lang="es-MX" sz="1800" dirty="0">
                <a:solidFill>
                  <a:schemeClr val="tx1"/>
                </a:solidFill>
              </a:rPr>
              <a:t>Matemáticas Aplicadas</a:t>
            </a:r>
          </a:p>
          <a:p>
            <a:pPr>
              <a:spcBef>
                <a:spcPts val="0"/>
              </a:spcBef>
            </a:pPr>
            <a:endParaRPr lang="es-MX" sz="1800" dirty="0">
              <a:solidFill>
                <a:schemeClr val="tx1"/>
              </a:solidFill>
            </a:endParaRPr>
          </a:p>
          <a:p>
            <a:pPr>
              <a:spcBef>
                <a:spcPts val="0"/>
              </a:spcBef>
            </a:pPr>
            <a:r>
              <a:rPr lang="es-MX" sz="1800" b="1" dirty="0">
                <a:solidFill>
                  <a:schemeClr val="tx2"/>
                </a:solidFill>
              </a:rPr>
              <a:t>Asesor</a:t>
            </a:r>
          </a:p>
          <a:p>
            <a:pPr>
              <a:spcBef>
                <a:spcPts val="0"/>
              </a:spcBef>
            </a:pPr>
            <a:r>
              <a:rPr lang="es-MX" sz="1800" dirty="0">
                <a:solidFill>
                  <a:schemeClr val="tx1"/>
                </a:solidFill>
              </a:rPr>
              <a:t>Dr. José Manuel Lecuanda Ontiveros</a:t>
            </a:r>
          </a:p>
          <a:p>
            <a:pPr>
              <a:spcBef>
                <a:spcPts val="0"/>
              </a:spcBef>
            </a:pPr>
            <a:endParaRPr lang="es-MX" sz="1800" dirty="0">
              <a:solidFill>
                <a:schemeClr val="tx1"/>
              </a:solidFill>
            </a:endParaRPr>
          </a:p>
          <a:p>
            <a:pPr>
              <a:spcBef>
                <a:spcPts val="0"/>
              </a:spcBef>
            </a:pPr>
            <a:endParaRPr lang="es-MX" sz="1800" dirty="0">
              <a:solidFill>
                <a:schemeClr val="tx1"/>
              </a:solidFill>
            </a:endParaRPr>
          </a:p>
          <a:p>
            <a:pPr>
              <a:spcBef>
                <a:spcPts val="0"/>
              </a:spcBef>
            </a:pPr>
            <a:endParaRPr lang="es-MX" sz="1800" dirty="0">
              <a:solidFill>
                <a:schemeClr val="tx1"/>
              </a:solidFill>
            </a:endParaRPr>
          </a:p>
          <a:p>
            <a:pPr>
              <a:spcBef>
                <a:spcPts val="0"/>
              </a:spcBef>
            </a:pPr>
            <a:endParaRPr lang="es-MX" sz="1800" dirty="0">
              <a:solidFill>
                <a:schemeClr val="tx1"/>
              </a:solidFill>
            </a:endParaRPr>
          </a:p>
          <a:p>
            <a:pPr>
              <a:spcBef>
                <a:spcPts val="0"/>
              </a:spcBef>
            </a:pPr>
            <a:endParaRPr lang="es-MX" sz="1800" b="1" dirty="0">
              <a:solidFill>
                <a:schemeClr val="tx1"/>
              </a:solidFill>
            </a:endParaRPr>
          </a:p>
          <a:p>
            <a:pPr>
              <a:spcBef>
                <a:spcPts val="0"/>
              </a:spcBef>
            </a:pPr>
            <a:r>
              <a:rPr lang="es-MX" sz="1800" b="1" dirty="0">
                <a:solidFill>
                  <a:schemeClr val="tx2"/>
                </a:solidFill>
              </a:rPr>
              <a:t>Instituto Tecnológico Autónomo de México</a:t>
            </a:r>
          </a:p>
          <a:p>
            <a:pPr>
              <a:spcBef>
                <a:spcPts val="0"/>
              </a:spcBef>
            </a:pPr>
            <a:r>
              <a:rPr lang="es-MX" sz="1800" b="1" dirty="0">
                <a:solidFill>
                  <a:schemeClr val="tx2"/>
                </a:solidFill>
              </a:rPr>
              <a:t>Marzo 2022</a:t>
            </a:r>
            <a:endParaRPr lang="es-419" sz="18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38930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Marcador de contenido 4">
                <a:extLst>
                  <a:ext uri="{FF2B5EF4-FFF2-40B4-BE49-F238E27FC236}">
                    <a16:creationId xmlns:a16="http://schemas.microsoft.com/office/drawing/2014/main" id="{4C893CA6-A0F6-4616-830F-AC58C6EE887B}"/>
                  </a:ext>
                </a:extLst>
              </p:cNvPr>
              <p:cNvSpPr>
                <a:spLocks noGrp="1"/>
              </p:cNvSpPr>
              <p:nvPr>
                <p:ph sz="quarter" idx="14"/>
              </p:nvPr>
            </p:nvSpPr>
            <p:spPr>
              <a:xfrm>
                <a:off x="457200" y="915009"/>
                <a:ext cx="11245850" cy="5373687"/>
              </a:xfrm>
            </p:spPr>
            <p:txBody>
              <a:bodyPr/>
              <a:lstStyle/>
              <a:p>
                <a:r>
                  <a:rPr lang="es-MX" b="1" dirty="0">
                    <a:latin typeface="+mj-lt"/>
                  </a:rPr>
                  <a:t>Aversión al riesgo cuadrática</a:t>
                </a:r>
              </a:p>
              <a:p>
                <a:pPr lvl="1"/>
                <a:r>
                  <a:rPr lang="es-419" dirty="0">
                    <a:latin typeface="+mj-lt"/>
                  </a:rPr>
                  <a:t>Suponemos que		, por ende </a:t>
                </a:r>
                <a14:m>
                  <m:oMath xmlns:m="http://schemas.openxmlformats.org/officeDocument/2006/math">
                    <m:r>
                      <a:rPr lang="sv-SE" i="1" dirty="0" smtClean="0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sv-SE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sv-SE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sv-SE" i="1" dirty="0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sv-SE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v-SE" i="1" dirty="0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sv-SE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sv-SE" i="1" dirty="0" smtClean="0">
                        <a:latin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sv-SE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v-SE" i="1" dirty="0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sv-SE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sv-SE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sv-SE" i="1" dirty="0" smtClean="0">
                        <a:latin typeface="Cambria Math" panose="02040503050406030204" pitchFamily="18" charset="0"/>
                      </a:rPr>
                      <m:t> +</m:t>
                    </m:r>
                    <m:f>
                      <m:fPr>
                        <m:ctrlPr>
                          <a:rPr lang="sv-SE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sv-SE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sv-SE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lang="sv-SE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v-SE" i="1" dirty="0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sv-SE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p>
                      <m:sSupPr>
                        <m:ctrlPr>
                          <a:rPr lang="sv-SE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sv-SE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s-MX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s-MX" b="0" i="1" dirty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s-419" dirty="0">
                  <a:latin typeface="+mj-lt"/>
                </a:endParaRPr>
              </a:p>
              <a:p>
                <a:pPr lvl="1"/>
                <a:r>
                  <a:rPr lang="es-419" dirty="0">
                    <a:latin typeface="+mj-lt"/>
                  </a:rPr>
                  <a:t>Lo cual implica que </a:t>
                </a:r>
                <a14:m>
                  <m:oMath xmlns:m="http://schemas.openxmlformats.org/officeDocument/2006/math">
                    <m:r>
                      <a:rPr lang="es-419" i="1" dirty="0" smtClean="0">
                        <a:latin typeface="Cambria Math" panose="02040503050406030204" pitchFamily="18" charset="0"/>
                      </a:rPr>
                      <m:t>𝑈</m:t>
                    </m:r>
                    <m:d>
                      <m:dPr>
                        <m:ctrlPr>
                          <a:rPr lang="es-419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s-419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419" i="1" dirty="0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s-419" i="1" dirty="0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sub>
                        </m:sSub>
                      </m:e>
                    </m:d>
                    <m:r>
                      <a:rPr lang="es-419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419" i="1" dirty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s-419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419" i="1" dirty="0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s-419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s-419" i="1" dirty="0" smtClean="0">
                        <a:latin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es-419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419" i="1" dirty="0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s-419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s-MX" b="0" i="1" dirty="0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s-419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419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s-419" i="1" dirty="0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s-419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419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419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lang="es-419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419" i="1" dirty="0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s-419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s-419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MX" b="0" i="1" dirty="0" smtClean="0">
                            <a:latin typeface="Cambria Math" panose="02040503050406030204" pitchFamily="18" charset="0"/>
                          </a:rPr>
                          <m:t>𝑉𝑎𝑟</m:t>
                        </m:r>
                        <m:d>
                          <m:dPr>
                            <m:ctrlPr>
                              <a:rPr lang="es-419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419" i="1" dirty="0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  <m:r>
                          <a:rPr lang="es-419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s-MX" b="0" i="1" dirty="0" smtClean="0">
                            <a:latin typeface="Cambria Math" panose="02040503050406030204" pitchFamily="18" charset="0"/>
                          </a:rPr>
                          <m:t>𝐸</m:t>
                        </m:r>
                        <m:sSup>
                          <m:sSupPr>
                            <m:ctrlPr>
                              <a:rPr lang="es-419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s-419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419" i="1" dirty="0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</m:d>
                          </m:e>
                          <m:sup>
                            <m:r>
                              <a:rPr lang="es-MX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s-419" dirty="0">
                    <a:latin typeface="+mj-lt"/>
                  </a:rPr>
                  <a:t>. </a:t>
                </a:r>
              </a:p>
              <a:p>
                <a:r>
                  <a:rPr lang="es-419" b="1" dirty="0">
                    <a:latin typeface="+mj-lt"/>
                  </a:rPr>
                  <a:t>Teoría de Portafolios (Harry Markowitz, 1990)</a:t>
                </a:r>
              </a:p>
              <a:p>
                <a:pPr lvl="1"/>
                <a:r>
                  <a:rPr lang="es-419" dirty="0">
                    <a:latin typeface="+mj-lt"/>
                  </a:rPr>
                  <a:t>Portafolios</a:t>
                </a:r>
              </a:p>
              <a:p>
                <a:pPr lvl="2"/>
                <a:r>
                  <a:rPr lang="es-419" dirty="0">
                    <a:latin typeface="+mj-lt"/>
                  </a:rPr>
                  <a:t>Universo de Portafolios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419" i="0" dirty="0" smtClean="0">
                        <a:latin typeface="Cambria Math" panose="02040503050406030204" pitchFamily="18" charset="0"/>
                      </a:rPr>
                      <m:t>Ψ</m:t>
                    </m:r>
                    <m:r>
                      <a:rPr lang="es-419" i="1" dirty="0" smtClean="0">
                        <a:latin typeface="Cambria Math" panose="02040503050406030204" pitchFamily="18" charset="0"/>
                      </a:rPr>
                      <m:t>= </m:t>
                    </m:r>
                    <m:r>
                      <m:rPr>
                        <m:lit/>
                      </m:rPr>
                      <a:rPr lang="es-419" i="1" dirty="0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s-419" i="1" dirty="0" smtClea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es-419" i="1" dirty="0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s-419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s-419" i="1" dirty="0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s-419" i="1" dirty="0" smtClean="0">
                        <a:latin typeface="Cambria Math" panose="02040503050406030204" pitchFamily="18" charset="0"/>
                      </a:rPr>
                      <m:t>)| ∑</m:t>
                    </m:r>
                    <m:sSub>
                      <m:sSubPr>
                        <m:ctrlPr>
                          <a:rPr lang="es-419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419" i="1" dirty="0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s-MX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s-419" i="1" dirty="0" smtClean="0">
                        <a:latin typeface="Cambria Math" panose="02040503050406030204" pitchFamily="18" charset="0"/>
                      </a:rPr>
                      <m:t> = 1</m:t>
                    </m:r>
                    <m:r>
                      <m:rPr>
                        <m:lit/>
                      </m:rPr>
                      <a:rPr lang="es-419" i="1" dirty="0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s-419" dirty="0">
                    <a:latin typeface="+mj-lt"/>
                  </a:rPr>
                  <a:t>. </a:t>
                </a:r>
              </a:p>
              <a:p>
                <a:pPr lvl="2"/>
                <a:r>
                  <a:rPr lang="es-419" dirty="0">
                    <a:latin typeface="+mj-lt"/>
                  </a:rPr>
                  <a:t>Recompensas aleatorias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s-419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s-419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s-419" i="1" dirty="0" err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419" i="1" dirty="0" err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s-419" i="1" dirty="0" err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s-419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s-MX" b="0" i="1" dirty="0" smtClean="0">
                            <a:latin typeface="Cambria Math" panose="02040503050406030204" pitchFamily="18" charset="0"/>
                          </a:rPr>
                          <m:t>𝑟</m:t>
                        </m:r>
                      </m:sup>
                    </m:sSubSup>
                  </m:oMath>
                </a14:m>
                <a:r>
                  <a:rPr lang="es-419" dirty="0">
                    <a:latin typeface="+mj-lt"/>
                  </a:rPr>
                  <a:t>. Recompensa segura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419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419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s-419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s-419" dirty="0">
                    <a:latin typeface="+mj-lt"/>
                  </a:rPr>
                  <a:t>.</a:t>
                </a:r>
              </a:p>
              <a:p>
                <a:pPr lvl="2"/>
                <a:r>
                  <a:rPr lang="es-419" dirty="0">
                    <a:latin typeface="+mj-lt"/>
                  </a:rPr>
                  <a:t>Estrategias de Portafolios: el vector</a:t>
                </a:r>
                <a14:m>
                  <m:oMath xmlns:m="http://schemas.openxmlformats.org/officeDocument/2006/math">
                    <m:r>
                      <a:rPr lang="es-MX" b="0" i="0" dirty="0" smtClean="0">
                        <a:latin typeface="Cambria Math" panose="02040503050406030204" pitchFamily="18" charset="0"/>
                      </a:rPr>
                      <m:t> </m:t>
                    </m:r>
                    <m:bar>
                      <m:barPr>
                        <m:ctrlPr>
                          <a:rPr lang="es-MX" b="0" i="1" dirty="0" smtClean="0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sv-SE" i="1" dirty="0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</m:bar>
                    <m:r>
                      <a:rPr lang="sv-SE" i="1" dirty="0" smtClean="0">
                        <a:latin typeface="Cambria Math" panose="02040503050406030204" pitchFamily="18" charset="0"/>
                      </a:rPr>
                      <m:t>=  </m:t>
                    </m:r>
                    <m:sSup>
                      <m:sSupPr>
                        <m:ctrlPr>
                          <a:rPr lang="sv-SE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sv-SE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sv-SE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sv-SE" i="1" dirty="0" smtClean="0">
                                    <a:latin typeface="Cambria Math" panose="02040503050406030204" pitchFamily="18" charset="0"/>
                                  </a:rPr>
                                  <m:t>ℓ</m:t>
                                </m:r>
                              </m:e>
                              <m:sub>
                                <m:r>
                                  <a:rPr lang="sv-SE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sv-SE" i="1" dirty="0" smtClean="0">
                                <a:latin typeface="Cambria Math" panose="02040503050406030204" pitchFamily="18" charset="0"/>
                              </a:rPr>
                              <m:t>, …, </m:t>
                            </m:r>
                            <m:sSub>
                              <m:sSubPr>
                                <m:ctrlPr>
                                  <a:rPr lang="sv-SE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sv-SE" i="1" dirty="0" smtClean="0">
                                    <a:latin typeface="Cambria Math" panose="02040503050406030204" pitchFamily="18" charset="0"/>
                                  </a:rPr>
                                  <m:t>ℓ</m:t>
                                </m:r>
                              </m:e>
                              <m:sub>
                                <m:r>
                                  <a:rPr lang="sv-SE" i="1" dirty="0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sv-SE" i="1" dirty="0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s-419" dirty="0">
                    <a:latin typeface="+mj-lt"/>
                  </a:rPr>
                  <a:t> donde </a:t>
                </a:r>
                <a14:m>
                  <m:oMath xmlns:m="http://schemas.openxmlformats.org/officeDocument/2006/math">
                    <m:r>
                      <a:rPr lang="es-419" i="1" dirty="0">
                        <a:latin typeface="Cambria Math" panose="02040503050406030204" pitchFamily="18" charset="0"/>
                      </a:rPr>
                      <m:t>∑</m:t>
                    </m:r>
                    <m:sSub>
                      <m:sSubPr>
                        <m:ctrlPr>
                          <a:rPr lang="es-419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419" i="1" dirty="0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s-MX" i="1" dirty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s-419" i="1" dirty="0">
                        <a:latin typeface="Cambria Math" panose="02040503050406030204" pitchFamily="18" charset="0"/>
                      </a:rPr>
                      <m:t> = 1</m:t>
                    </m:r>
                  </m:oMath>
                </a14:m>
                <a:r>
                  <a:rPr lang="es-419" dirty="0">
                    <a:latin typeface="+mj-lt"/>
                  </a:rPr>
                  <a:t>.</a:t>
                </a:r>
              </a:p>
              <a:p>
                <a:pPr lvl="1"/>
                <a:r>
                  <a:rPr lang="es-419" dirty="0">
                    <a:latin typeface="+mj-lt"/>
                  </a:rPr>
                  <a:t>Conjunto Óptimo de Varianza Mínima (COVM)</a:t>
                </a:r>
              </a:p>
              <a:p>
                <a:pPr lvl="2"/>
                <a:r>
                  <a:rPr lang="es-419" dirty="0">
                    <a:latin typeface="+mj-lt"/>
                  </a:rPr>
                  <a:t>Frontera Eficiente</a:t>
                </a:r>
              </a:p>
              <a:p>
                <a:pPr marL="1371600" lvl="3" indent="0">
                  <a:buNone/>
                </a:pPr>
                <a:r>
                  <a:rPr lang="es-419" b="1" dirty="0">
                    <a:latin typeface="+mj-lt"/>
                  </a:rPr>
                  <a:t>Teorema</a:t>
                </a:r>
                <a:r>
                  <a:rPr lang="es-419" dirty="0">
                    <a:latin typeface="+mj-lt"/>
                  </a:rPr>
                  <a:t>: El COVM es cerrado y acotado.					</a:t>
                </a:r>
                <a:r>
                  <a:rPr lang="es-419" b="1" dirty="0">
                    <a:latin typeface="+mj-lt"/>
                  </a:rPr>
                  <a:t>Construcción del COVM </a:t>
                </a:r>
              </a:p>
              <a:p>
                <a:pPr marL="1371600" lvl="3" indent="0">
                  <a:buNone/>
                </a:pPr>
                <a:endParaRPr lang="es-419" dirty="0">
                  <a:latin typeface="+mj-lt"/>
                </a:endParaRPr>
              </a:p>
              <a:p>
                <a:pPr lvl="2">
                  <a:lnSpc>
                    <a:spcPct val="100000"/>
                  </a:lnSpc>
                </a:pPr>
                <a:r>
                  <a:rPr lang="es-419" dirty="0">
                    <a:latin typeface="+mj-lt"/>
                  </a:rPr>
                  <a:t>Sharpe Ratio y Decisión Óptima del Mercado (CAPM)</a:t>
                </a:r>
              </a:p>
              <a:p>
                <a:pPr marL="1371600" lvl="3" indent="0">
                  <a:lnSpc>
                    <a:spcPct val="100000"/>
                  </a:lnSpc>
                  <a:buNone/>
                </a:pPr>
                <a:r>
                  <a:rPr lang="es-419" dirty="0">
                    <a:latin typeface="+mj-lt"/>
                  </a:rPr>
                  <a:t>Pendiente Media-Varianza (</a:t>
                </a:r>
                <a:r>
                  <a:rPr lang="es-419" b="1" dirty="0">
                    <a:latin typeface="+mj-lt"/>
                  </a:rPr>
                  <a:t>Sharpe Ratio</a:t>
                </a:r>
                <a:r>
                  <a:rPr lang="es-419" dirty="0">
                    <a:latin typeface="+mj-lt"/>
                  </a:rPr>
                  <a:t>)					</a:t>
                </a:r>
                <a:r>
                  <a:rPr lang="es-419" b="1" dirty="0">
                    <a:latin typeface="+mj-lt"/>
                  </a:rPr>
                  <a:t>Portafolio Óptimo del Mercado</a:t>
                </a:r>
              </a:p>
              <a:p>
                <a:pPr marL="914400" lvl="2" indent="0">
                  <a:buNone/>
                </a:pPr>
                <a:endParaRPr lang="es-419" dirty="0">
                  <a:latin typeface="+mj-lt"/>
                </a:endParaRPr>
              </a:p>
            </p:txBody>
          </p:sp>
        </mc:Choice>
        <mc:Fallback xmlns="">
          <p:sp>
            <p:nvSpPr>
              <p:cNvPr id="5" name="Marcador de contenido 4">
                <a:extLst>
                  <a:ext uri="{FF2B5EF4-FFF2-40B4-BE49-F238E27FC236}">
                    <a16:creationId xmlns:a16="http://schemas.microsoft.com/office/drawing/2014/main" id="{4C893CA6-A0F6-4616-830F-AC58C6EE887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xfrm>
                <a:off x="457200" y="915009"/>
                <a:ext cx="11245850" cy="5373687"/>
              </a:xfrm>
              <a:blipFill>
                <a:blip r:embed="rId2"/>
                <a:stretch>
                  <a:fillRect l="-488" t="-11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5AD8D62D-D8F5-42FB-8F02-0C10B294E660}"/>
              </a:ext>
            </a:extLst>
          </p:cNvPr>
          <p:cNvSpPr/>
          <p:nvPr/>
        </p:nvSpPr>
        <p:spPr>
          <a:xfrm>
            <a:off x="7635631" y="5174901"/>
            <a:ext cx="4129872" cy="1336431"/>
          </a:xfrm>
          <a:prstGeom prst="round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419" dirty="0"/>
          </a:p>
        </p:txBody>
      </p:sp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B03EB726-60B2-4A7C-BE0A-309AE33A7D27}"/>
              </a:ext>
            </a:extLst>
          </p:cNvPr>
          <p:cNvSpPr/>
          <p:nvPr/>
        </p:nvSpPr>
        <p:spPr>
          <a:xfrm>
            <a:off x="8263467" y="4199467"/>
            <a:ext cx="2824480" cy="883920"/>
          </a:xfrm>
          <a:prstGeom prst="roundRect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s-419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E206F59-2847-454F-BFC1-7B6363C312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Teoría de la Utilidad</a:t>
            </a:r>
            <a:endParaRPr lang="es-419" dirty="0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1762955F-D0B4-433A-BFAD-84DBE9A77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8E64C-F43D-4FC1-833E-211F50B2A834}" type="slidenum">
              <a:rPr lang="es-419" smtClean="0"/>
              <a:t>10</a:t>
            </a:fld>
            <a:endParaRPr lang="es-419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C9C3DDE-E77F-41B5-932D-CE7F7474895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MX" dirty="0"/>
              <a:t>Teoría Media-Varianza</a:t>
            </a:r>
            <a:endParaRPr lang="es-419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2D85482E-BA95-4061-9D8C-8AE045C184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8662" y="1335164"/>
            <a:ext cx="1203320" cy="280225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49A14C10-390C-4CE5-BA9F-3C3B19342B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91953" y="4566556"/>
            <a:ext cx="2223795" cy="498796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F701DA5C-9DF1-42EC-A5E1-DF34FFBE09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76222" y="5476783"/>
            <a:ext cx="1965042" cy="1000067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8909F55D-57D1-4696-8118-B766D19F8D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29526" y="5537675"/>
            <a:ext cx="3738254" cy="808822"/>
          </a:xfrm>
          <a:prstGeom prst="rect">
            <a:avLst/>
          </a:prstGeom>
        </p:spPr>
      </p:pic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51F13906-DF6F-4BFD-82A5-987BAD93A01B}"/>
              </a:ext>
            </a:extLst>
          </p:cNvPr>
          <p:cNvSpPr/>
          <p:nvPr/>
        </p:nvSpPr>
        <p:spPr>
          <a:xfrm>
            <a:off x="1848897" y="4350936"/>
            <a:ext cx="3084844" cy="341644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s-419" dirty="0"/>
          </a:p>
        </p:txBody>
      </p:sp>
      <p:sp>
        <p:nvSpPr>
          <p:cNvPr id="14" name="Rectángulo: esquinas redondeadas 13">
            <a:extLst>
              <a:ext uri="{FF2B5EF4-FFF2-40B4-BE49-F238E27FC236}">
                <a16:creationId xmlns:a16="http://schemas.microsoft.com/office/drawing/2014/main" id="{2F1D2A02-E96A-432D-B72D-AA4C93760722}"/>
              </a:ext>
            </a:extLst>
          </p:cNvPr>
          <p:cNvSpPr/>
          <p:nvPr/>
        </p:nvSpPr>
        <p:spPr>
          <a:xfrm>
            <a:off x="1828576" y="5153576"/>
            <a:ext cx="3109183" cy="1328504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s-419" dirty="0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5551E7B3-5A4F-4D43-B27C-13439CBF58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88410" y="886690"/>
            <a:ext cx="3674990" cy="272367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uadroTexto 14">
                <a:extLst>
                  <a:ext uri="{FF2B5EF4-FFF2-40B4-BE49-F238E27FC236}">
                    <a16:creationId xmlns:a16="http://schemas.microsoft.com/office/drawing/2014/main" id="{0667A555-A68A-41D1-BDCF-8106D064E732}"/>
                  </a:ext>
                </a:extLst>
              </p:cNvPr>
              <p:cNvSpPr txBox="1"/>
              <p:nvPr/>
            </p:nvSpPr>
            <p:spPr>
              <a:xfrm>
                <a:off x="8398934" y="3496734"/>
                <a:ext cx="3708400" cy="4716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s-MX" sz="800" dirty="0">
                    <a:solidFill>
                      <a:schemeClr val="bg1"/>
                    </a:solidFill>
                  </a:rPr>
                  <a:t>Fuente: Elaboración propia con un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MX" sz="8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MX" sz="8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s-MX" sz="800" i="1" dirty="0" err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s-MX" sz="8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 0 </m:t>
                    </m:r>
                  </m:oMath>
                </a14:m>
                <a:r>
                  <a:rPr lang="es-MX" sz="800" dirty="0">
                    <a:solidFill>
                      <a:schemeClr val="bg1"/>
                    </a:solidFill>
                  </a:rPr>
                  <a:t>y cuatro recompensas aleatorias correlacionadas entre ellas. El tono indica la magnitud del Sharpe Ratio de cada portafolio.</a:t>
                </a:r>
                <a:endParaRPr lang="en-US" sz="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5" name="CuadroTexto 14">
                <a:extLst>
                  <a:ext uri="{FF2B5EF4-FFF2-40B4-BE49-F238E27FC236}">
                    <a16:creationId xmlns:a16="http://schemas.microsoft.com/office/drawing/2014/main" id="{0667A555-A68A-41D1-BDCF-8106D064E7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8934" y="3496734"/>
                <a:ext cx="3708400" cy="471604"/>
              </a:xfrm>
              <a:prstGeom prst="rect">
                <a:avLst/>
              </a:prstGeom>
              <a:blipFill>
                <a:blip r:embed="rId8"/>
                <a:stretch>
                  <a:fillRect b="-38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166662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ángulo: esquinas redondeadas 22">
            <a:extLst>
              <a:ext uri="{FF2B5EF4-FFF2-40B4-BE49-F238E27FC236}">
                <a16:creationId xmlns:a16="http://schemas.microsoft.com/office/drawing/2014/main" id="{76684753-2425-4275-A187-F9246D846F92}"/>
              </a:ext>
            </a:extLst>
          </p:cNvPr>
          <p:cNvSpPr/>
          <p:nvPr/>
        </p:nvSpPr>
        <p:spPr>
          <a:xfrm>
            <a:off x="1087120" y="5496560"/>
            <a:ext cx="10048240" cy="96520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994A357-6D47-4FFE-9E91-FFF5A5570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Teoría de la Utilidad</a:t>
            </a:r>
            <a:endParaRPr lang="es-419" dirty="0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162B7349-44CD-4E84-BCA9-604B57E257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8E64C-F43D-4FC1-833E-211F50B2A834}" type="slidenum">
              <a:rPr lang="es-419" smtClean="0"/>
              <a:t>11</a:t>
            </a:fld>
            <a:endParaRPr lang="es-419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6F9D6F6-F4EE-4552-8939-511C02FD23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MX" dirty="0"/>
              <a:t>Criterio de Kelly</a:t>
            </a:r>
            <a:endParaRPr lang="es-419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52F981E5-F71F-4225-B9DC-9D3BC92C14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6772" y="1372840"/>
            <a:ext cx="3177815" cy="678239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8A07770F-26D1-4770-8D51-5A0DD2E0C3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9318" y="1402049"/>
            <a:ext cx="1653683" cy="701101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514B78D1-0239-454D-AC09-781909E4AE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8447" y="2790141"/>
            <a:ext cx="8375106" cy="1135478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C96483D9-CFC9-43D4-97C4-595DD4455B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8853" y="4394171"/>
            <a:ext cx="4534293" cy="670618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7267BBB2-52A9-42BA-BA35-785580E8F5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50085" y="5563277"/>
            <a:ext cx="2491829" cy="812152"/>
          </a:xfrm>
          <a:prstGeom prst="rect">
            <a:avLst/>
          </a:prstGeom>
        </p:spPr>
      </p:pic>
      <p:sp>
        <p:nvSpPr>
          <p:cNvPr id="25" name="Rectángulo: esquinas redondeadas 24">
            <a:extLst>
              <a:ext uri="{FF2B5EF4-FFF2-40B4-BE49-F238E27FC236}">
                <a16:creationId xmlns:a16="http://schemas.microsoft.com/office/drawing/2014/main" id="{B9E15BA3-4271-4DA2-99F1-E6C0D0A1FD2F}"/>
              </a:ext>
            </a:extLst>
          </p:cNvPr>
          <p:cNvSpPr/>
          <p:nvPr/>
        </p:nvSpPr>
        <p:spPr>
          <a:xfrm>
            <a:off x="1818640" y="1391920"/>
            <a:ext cx="3403600" cy="680720"/>
          </a:xfrm>
          <a:prstGeom prst="round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419" dirty="0"/>
          </a:p>
        </p:txBody>
      </p:sp>
      <p:sp>
        <p:nvSpPr>
          <p:cNvPr id="26" name="Rectángulo: esquinas redondeadas 25">
            <a:extLst>
              <a:ext uri="{FF2B5EF4-FFF2-40B4-BE49-F238E27FC236}">
                <a16:creationId xmlns:a16="http://schemas.microsoft.com/office/drawing/2014/main" id="{867C84D7-8192-4735-B502-21008D5A041B}"/>
              </a:ext>
            </a:extLst>
          </p:cNvPr>
          <p:cNvSpPr/>
          <p:nvPr/>
        </p:nvSpPr>
        <p:spPr>
          <a:xfrm>
            <a:off x="7091680" y="1412240"/>
            <a:ext cx="3403600" cy="680720"/>
          </a:xfrm>
          <a:prstGeom prst="roundRect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s-419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Marcador de contenido 4">
                <a:extLst>
                  <a:ext uri="{FF2B5EF4-FFF2-40B4-BE49-F238E27FC236}">
                    <a16:creationId xmlns:a16="http://schemas.microsoft.com/office/drawing/2014/main" id="{2FA88323-71E5-43E8-9D30-48E88BAF07E4}"/>
                  </a:ext>
                </a:extLst>
              </p:cNvPr>
              <p:cNvSpPr>
                <a:spLocks noGrp="1"/>
              </p:cNvSpPr>
              <p:nvPr>
                <p:ph sz="quarter" idx="14"/>
              </p:nvPr>
            </p:nvSpPr>
            <p:spPr>
              <a:xfrm>
                <a:off x="457200" y="906463"/>
                <a:ext cx="11245850" cy="5373687"/>
              </a:xfrm>
            </p:spPr>
            <p:txBody>
              <a:bodyPr/>
              <a:lstStyle/>
              <a:p>
                <a:pPr algn="just"/>
                <a:r>
                  <a:rPr lang="es-MX" b="1" dirty="0">
                    <a:latin typeface="+mj-lt"/>
                  </a:rPr>
                  <a:t>Procesos aditivos v.s. multiplicativos</a:t>
                </a:r>
              </a:p>
              <a:p>
                <a:pPr algn="just"/>
                <a:endParaRPr lang="es-MX" dirty="0">
                  <a:latin typeface="+mj-lt"/>
                </a:endParaRPr>
              </a:p>
              <a:p>
                <a:pPr algn="just"/>
                <a:endParaRPr lang="es-MX" dirty="0">
                  <a:latin typeface="+mj-lt"/>
                </a:endParaRPr>
              </a:p>
              <a:p>
                <a:pPr algn="just"/>
                <a:r>
                  <a:rPr lang="es-MX" b="1" dirty="0">
                    <a:latin typeface="+mj-lt"/>
                  </a:rPr>
                  <a:t>Criterio de Kelly</a:t>
                </a:r>
              </a:p>
              <a:p>
                <a:pPr lvl="1" algn="just"/>
                <a:r>
                  <a:rPr lang="es-MX" dirty="0">
                    <a:latin typeface="+mj-lt"/>
                  </a:rPr>
                  <a:t>Redefiniendo el proceso estocástico multiplicativo.</a:t>
                </a:r>
              </a:p>
              <a:p>
                <a:pPr lvl="1" algn="just"/>
                <a:endParaRPr lang="es-MX" dirty="0">
                  <a:latin typeface="+mj-lt"/>
                </a:endParaRPr>
              </a:p>
              <a:p>
                <a:pPr lvl="1" algn="just"/>
                <a:endParaRPr lang="es-MX" dirty="0">
                  <a:latin typeface="+mj-lt"/>
                </a:endParaRPr>
              </a:p>
              <a:p>
                <a:pPr lvl="1" algn="just"/>
                <a:endParaRPr lang="es-MX" dirty="0">
                  <a:latin typeface="+mj-lt"/>
                </a:endParaRPr>
              </a:p>
              <a:p>
                <a:pPr lvl="1" algn="just"/>
                <a:endParaRPr lang="es-MX" dirty="0">
                  <a:latin typeface="+mj-lt"/>
                </a:endParaRPr>
              </a:p>
              <a:p>
                <a:pPr lvl="1" algn="just"/>
                <a:r>
                  <a:rPr lang="es-MX" dirty="0">
                    <a:latin typeface="+mj-lt"/>
                  </a:rPr>
                  <a:t>Por la Ley de los Grandes Números de Borel obtenemos la tasa de crecimiento exponencial del capital (J.L. Kelly, 1956).</a:t>
                </a:r>
              </a:p>
              <a:p>
                <a:pPr marL="0" indent="0" algn="just">
                  <a:buNone/>
                </a:pPr>
                <a:endParaRPr lang="es-MX" dirty="0">
                  <a:latin typeface="+mj-lt"/>
                </a:endParaRPr>
              </a:p>
              <a:p>
                <a:pPr lvl="1" algn="just">
                  <a:lnSpc>
                    <a:spcPct val="150000"/>
                  </a:lnSpc>
                </a:pPr>
                <a:r>
                  <a:rPr lang="es-419" dirty="0">
                    <a:latin typeface="+mj-lt"/>
                  </a:rPr>
                  <a:t>El </a:t>
                </a:r>
                <a:r>
                  <a:rPr lang="es-419" b="1" dirty="0">
                    <a:latin typeface="+mj-lt"/>
                  </a:rPr>
                  <a:t>Criterio de Kelly </a:t>
                </a:r>
                <a:r>
                  <a:rPr lang="es-419" dirty="0">
                    <a:latin typeface="+mj-lt"/>
                  </a:rPr>
                  <a:t>es la estrategia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419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419" i="1" dirty="0" smtClean="0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s-419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</m:oMath>
                </a14:m>
                <a:r>
                  <a:rPr lang="es-419" dirty="0">
                    <a:latin typeface="+mj-lt"/>
                  </a:rPr>
                  <a:t>que maximiza </a:t>
                </a:r>
                <a14:m>
                  <m:oMath xmlns:m="http://schemas.openxmlformats.org/officeDocument/2006/math">
                    <m:r>
                      <a:rPr lang="es-419" i="1" dirty="0" smtClean="0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s-419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419" i="1" dirty="0" smtClean="0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</m:d>
                    <m:r>
                      <a:rPr lang="es-MX" b="0" i="0" dirty="0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es-419" dirty="0">
                  <a:latin typeface="+mj-lt"/>
                </a:endParaRPr>
              </a:p>
            </p:txBody>
          </p:sp>
        </mc:Choice>
        <mc:Fallback xmlns="">
          <p:sp>
            <p:nvSpPr>
              <p:cNvPr id="29" name="Marcador de contenido 4">
                <a:extLst>
                  <a:ext uri="{FF2B5EF4-FFF2-40B4-BE49-F238E27FC236}">
                    <a16:creationId xmlns:a16="http://schemas.microsoft.com/office/drawing/2014/main" id="{2FA88323-71E5-43E8-9D30-48E88BAF07E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xfrm>
                <a:off x="457200" y="906463"/>
                <a:ext cx="11245850" cy="5373687"/>
              </a:xfrm>
              <a:blipFill>
                <a:blip r:embed="rId7"/>
                <a:stretch>
                  <a:fillRect l="-488" t="-1249" r="-4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ectángulo: esquinas redondeadas 29">
            <a:extLst>
              <a:ext uri="{FF2B5EF4-FFF2-40B4-BE49-F238E27FC236}">
                <a16:creationId xmlns:a16="http://schemas.microsoft.com/office/drawing/2014/main" id="{FB3AA4F5-2CF0-4FB5-A356-DA75BC700591}"/>
              </a:ext>
            </a:extLst>
          </p:cNvPr>
          <p:cNvSpPr/>
          <p:nvPr/>
        </p:nvSpPr>
        <p:spPr>
          <a:xfrm>
            <a:off x="3769360" y="4419600"/>
            <a:ext cx="4572000" cy="609600"/>
          </a:xfrm>
          <a:prstGeom prst="round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419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2039AE56-BE03-433A-9B97-69B15077E84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51409" y="2231868"/>
            <a:ext cx="1409822" cy="693480"/>
          </a:xfrm>
          <a:prstGeom prst="rect">
            <a:avLst/>
          </a:prstGeom>
        </p:spPr>
      </p:pic>
      <p:sp>
        <p:nvSpPr>
          <p:cNvPr id="8" name="Abrir llave 7">
            <a:extLst>
              <a:ext uri="{FF2B5EF4-FFF2-40B4-BE49-F238E27FC236}">
                <a16:creationId xmlns:a16="http://schemas.microsoft.com/office/drawing/2014/main" id="{E4FCEED0-EFE4-4C3B-BF7C-4F178B15B455}"/>
              </a:ext>
            </a:extLst>
          </p:cNvPr>
          <p:cNvSpPr/>
          <p:nvPr/>
        </p:nvSpPr>
        <p:spPr>
          <a:xfrm rot="5400000">
            <a:off x="8330184" y="1335024"/>
            <a:ext cx="466344" cy="3410712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77013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1FD64C-F86F-4BE1-BA74-89115C23D8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Teoría de la Utilidad</a:t>
            </a:r>
            <a:endParaRPr lang="es-419" dirty="0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10306D53-6FD3-4241-A92C-F3F37115C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8E64C-F43D-4FC1-833E-211F50B2A834}" type="slidenum">
              <a:rPr lang="es-419" smtClean="0"/>
              <a:t>12</a:t>
            </a:fld>
            <a:endParaRPr lang="es-419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DA18882F-FE3B-4AB0-ABE2-B2A29BDE4BA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MX" dirty="0"/>
              <a:t>Propiedades del Criterio de Kelly</a:t>
            </a:r>
            <a:endParaRPr lang="es-419" dirty="0"/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EB009D68-6CE0-4009-ADD8-A2D2C5727F1D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73075" y="815023"/>
            <a:ext cx="11245850" cy="5373687"/>
          </a:xfrm>
        </p:spPr>
        <p:txBody>
          <a:bodyPr/>
          <a:lstStyle/>
          <a:p>
            <a:r>
              <a:rPr lang="es-MX" b="1" dirty="0">
                <a:latin typeface="+mj-lt"/>
              </a:rPr>
              <a:t>Teorema 1: </a:t>
            </a:r>
            <a:r>
              <a:rPr lang="es-MX" dirty="0">
                <a:latin typeface="+mj-lt"/>
              </a:rPr>
              <a:t>Tipos de Estrategias</a:t>
            </a:r>
          </a:p>
          <a:p>
            <a:endParaRPr lang="es-MX" dirty="0">
              <a:latin typeface="+mj-lt"/>
            </a:endParaRPr>
          </a:p>
          <a:p>
            <a:endParaRPr lang="es-MX" dirty="0">
              <a:latin typeface="+mj-lt"/>
            </a:endParaRPr>
          </a:p>
          <a:p>
            <a:endParaRPr lang="es-MX" dirty="0">
              <a:latin typeface="+mj-lt"/>
            </a:endParaRPr>
          </a:p>
          <a:p>
            <a:r>
              <a:rPr lang="es-MX" b="1" dirty="0">
                <a:latin typeface="+mj-lt"/>
              </a:rPr>
              <a:t>Teorema 2: </a:t>
            </a:r>
            <a:r>
              <a:rPr lang="es-MX" dirty="0">
                <a:latin typeface="+mj-lt"/>
              </a:rPr>
              <a:t>Crecimiento por Tipo de Estrategia (E. Thorp, 1969)</a:t>
            </a:r>
          </a:p>
          <a:p>
            <a:endParaRPr lang="es-MX" dirty="0">
              <a:latin typeface="+mj-lt"/>
            </a:endParaRPr>
          </a:p>
          <a:p>
            <a:endParaRPr lang="es-MX" dirty="0">
              <a:latin typeface="+mj-lt"/>
            </a:endParaRPr>
          </a:p>
          <a:p>
            <a:endParaRPr lang="es-MX" dirty="0">
              <a:latin typeface="+mj-lt"/>
            </a:endParaRPr>
          </a:p>
          <a:p>
            <a:endParaRPr lang="es-MX" dirty="0">
              <a:latin typeface="+mj-lt"/>
            </a:endParaRPr>
          </a:p>
          <a:p>
            <a:r>
              <a:rPr lang="es-MX" b="1" dirty="0">
                <a:latin typeface="+mj-lt"/>
              </a:rPr>
              <a:t>Teorema 3: </a:t>
            </a:r>
            <a:r>
              <a:rPr lang="es-MX" dirty="0">
                <a:latin typeface="+mj-lt"/>
              </a:rPr>
              <a:t>La Mejor Estrategia de Apuestas (Brieman, 1961)</a:t>
            </a:r>
          </a:p>
          <a:p>
            <a:endParaRPr lang="es-419" dirty="0">
              <a:latin typeface="+mj-lt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1365FEE8-B0E2-4728-BCD9-3D935EF4AA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43"/>
          <a:stretch/>
        </p:blipFill>
        <p:spPr>
          <a:xfrm>
            <a:off x="2788649" y="1148080"/>
            <a:ext cx="6248942" cy="1219254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1B71EB37-4561-4020-A7F4-E23AABC6A1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2012" y="2829494"/>
            <a:ext cx="6187976" cy="1524132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085B35DD-46A7-4F51-8DD0-88FBD1B638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0495" y="4869114"/>
            <a:ext cx="6871009" cy="1456595"/>
          </a:xfrm>
          <a:prstGeom prst="rect">
            <a:avLst/>
          </a:prstGeom>
        </p:spPr>
      </p:pic>
      <p:sp>
        <p:nvSpPr>
          <p:cNvPr id="12" name="Rectángulo: esquinas redondeadas 11">
            <a:extLst>
              <a:ext uri="{FF2B5EF4-FFF2-40B4-BE49-F238E27FC236}">
                <a16:creationId xmlns:a16="http://schemas.microsoft.com/office/drawing/2014/main" id="{63875736-2F75-4601-BBFF-21CB9CB8B3EA}"/>
              </a:ext>
            </a:extLst>
          </p:cNvPr>
          <p:cNvSpPr/>
          <p:nvPr/>
        </p:nvSpPr>
        <p:spPr>
          <a:xfrm>
            <a:off x="323222" y="812353"/>
            <a:ext cx="11545556" cy="1637882"/>
          </a:xfrm>
          <a:prstGeom prst="round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419" dirty="0"/>
          </a:p>
        </p:txBody>
      </p:sp>
      <p:sp>
        <p:nvSpPr>
          <p:cNvPr id="13" name="Rectángulo: esquinas redondeadas 12">
            <a:extLst>
              <a:ext uri="{FF2B5EF4-FFF2-40B4-BE49-F238E27FC236}">
                <a16:creationId xmlns:a16="http://schemas.microsoft.com/office/drawing/2014/main" id="{3588768C-EDE1-46A8-81F3-16FF05F2E402}"/>
              </a:ext>
            </a:extLst>
          </p:cNvPr>
          <p:cNvSpPr/>
          <p:nvPr/>
        </p:nvSpPr>
        <p:spPr>
          <a:xfrm>
            <a:off x="323222" y="2478592"/>
            <a:ext cx="11545556" cy="1941008"/>
          </a:xfrm>
          <a:prstGeom prst="round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419" dirty="0"/>
          </a:p>
        </p:txBody>
      </p:sp>
      <p:sp>
        <p:nvSpPr>
          <p:cNvPr id="14" name="Rectángulo: esquinas redondeadas 13">
            <a:extLst>
              <a:ext uri="{FF2B5EF4-FFF2-40B4-BE49-F238E27FC236}">
                <a16:creationId xmlns:a16="http://schemas.microsoft.com/office/drawing/2014/main" id="{EF2B5AD9-2BAE-4F32-8245-79387BACB0A2}"/>
              </a:ext>
            </a:extLst>
          </p:cNvPr>
          <p:cNvSpPr/>
          <p:nvPr/>
        </p:nvSpPr>
        <p:spPr>
          <a:xfrm>
            <a:off x="323222" y="4459792"/>
            <a:ext cx="11545556" cy="1920687"/>
          </a:xfrm>
          <a:prstGeom prst="round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26128617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04075D-A309-43FD-A123-502C129F8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Teoría de la Utilidad</a:t>
            </a:r>
            <a:endParaRPr lang="es-419" dirty="0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1089A363-3B70-4175-9F91-106DFF84BE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8E64C-F43D-4FC1-833E-211F50B2A834}" type="slidenum">
              <a:rPr lang="es-419" smtClean="0"/>
              <a:t>13</a:t>
            </a:fld>
            <a:endParaRPr lang="es-419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D13D16CE-9F70-4DEC-9B5C-0153FBCCFAE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MX" dirty="0"/>
              <a:t>Gráficas de las Propiedades del Criterio de Kelly</a:t>
            </a:r>
            <a:endParaRPr lang="es-419" dirty="0"/>
          </a:p>
          <a:p>
            <a:endParaRPr lang="es-419" dirty="0"/>
          </a:p>
        </p:txBody>
      </p:sp>
      <p:pic>
        <p:nvPicPr>
          <p:cNvPr id="7" name="Marcador de contenido 6" descr="Imagen que contiene Diagrama&#10;&#10;Descripción generada automáticamente">
            <a:extLst>
              <a:ext uri="{FF2B5EF4-FFF2-40B4-BE49-F238E27FC236}">
                <a16:creationId xmlns:a16="http://schemas.microsoft.com/office/drawing/2014/main" id="{3650E233-7FC8-46A7-B6A0-55193C671094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749" y="924560"/>
            <a:ext cx="5672815" cy="3587750"/>
          </a:xfrm>
        </p:spPr>
      </p:pic>
      <p:pic>
        <p:nvPicPr>
          <p:cNvPr id="9" name="Imagen 8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57352E2B-900C-439B-B60C-B77A65FB05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6526" y="930876"/>
            <a:ext cx="5702114" cy="358400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9D4E3450-23F5-4C76-AF2D-CFEF89A32D33}"/>
                  </a:ext>
                </a:extLst>
              </p:cNvPr>
              <p:cNvSpPr txBox="1"/>
              <p:nvPr/>
            </p:nvSpPr>
            <p:spPr>
              <a:xfrm>
                <a:off x="351581" y="4578699"/>
                <a:ext cx="11505362" cy="18158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s-419" sz="2000" dirty="0">
                    <a:solidFill>
                      <a:schemeClr val="bg2"/>
                    </a:solidFill>
                    <a:latin typeface="+mj-lt"/>
                  </a:rPr>
                  <a:t>Ejemplo del </a:t>
                </a:r>
                <a14:m>
                  <m:oMath xmlns:m="http://schemas.openxmlformats.org/officeDocument/2006/math">
                    <m:r>
                      <a:rPr lang="es-419" sz="2000" i="1" dirty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s-419" sz="2000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419" sz="2000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</m:d>
                  </m:oMath>
                </a14:m>
                <a:r>
                  <a:rPr lang="es-419" sz="2000" dirty="0">
                    <a:solidFill>
                      <a:schemeClr val="bg2"/>
                    </a:solidFill>
                    <a:latin typeface="+mj-lt"/>
                  </a:rPr>
                  <a:t> para </a:t>
                </a:r>
                <a14:m>
                  <m:oMath xmlns:m="http://schemas.openxmlformats.org/officeDocument/2006/math">
                    <m:r>
                      <a:rPr lang="es-419" sz="2000" i="1" dirty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s-419" sz="2000" i="1" dirty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=1/2</m:t>
                    </m:r>
                  </m:oMath>
                </a14:m>
                <a:r>
                  <a:rPr lang="es-419" sz="2000" dirty="0">
                    <a:solidFill>
                      <a:schemeClr val="bg2"/>
                    </a:solidFill>
                    <a:latin typeface="+mj-lt"/>
                  </a:rPr>
                  <a:t> y momios decimales de 5. 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s-419" dirty="0">
                    <a:solidFill>
                      <a:schemeClr val="bg2"/>
                    </a:solidFill>
                    <a:latin typeface="+mj-lt"/>
                  </a:rPr>
                  <a:t>El valor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419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419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s-419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</m:oMath>
                </a14:m>
                <a:r>
                  <a:rPr lang="es-419" dirty="0">
                    <a:solidFill>
                      <a:schemeClr val="bg2"/>
                    </a:solidFill>
                    <a:latin typeface="+mj-lt"/>
                  </a:rPr>
                  <a:t>maximiza la función, dicha estrategia es el Criterio de Kelly.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s-419" dirty="0">
                    <a:solidFill>
                      <a:schemeClr val="bg2"/>
                    </a:solidFill>
                    <a:latin typeface="+mj-lt"/>
                  </a:rPr>
                  <a:t>El valor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419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419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s-419" i="1" dirty="0" err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s-419" dirty="0">
                    <a:solidFill>
                      <a:schemeClr val="bg2"/>
                    </a:solidFill>
                    <a:latin typeface="+mj-lt"/>
                  </a:rPr>
                  <a:t> es donde el crecimiento es nulo. 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s-419" dirty="0">
                    <a:solidFill>
                      <a:schemeClr val="bg2"/>
                    </a:solidFill>
                    <a:latin typeface="+mj-lt"/>
                  </a:rPr>
                  <a:t>Los valores de la riqueza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s-419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s-419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s-419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  <m:sup>
                        <m:r>
                          <a:rPr lang="es-419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bSup>
                  </m:oMath>
                </a14:m>
                <a:r>
                  <a:rPr lang="es-419" dirty="0">
                    <a:solidFill>
                      <a:schemeClr val="bg2"/>
                    </a:solidFill>
                    <a:latin typeface="+mj-lt"/>
                  </a:rPr>
                  <a:t> y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s-419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s-419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s-419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  <m:sup>
                        <m:r>
                          <a:rPr lang="es-419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bSup>
                  </m:oMath>
                </a14:m>
                <a:r>
                  <a:rPr lang="es-419" dirty="0">
                    <a:solidFill>
                      <a:schemeClr val="bg2"/>
                    </a:solidFill>
                    <a:latin typeface="+mj-lt"/>
                  </a:rPr>
                  <a:t> tienen un mismo crecimiento.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s-419" dirty="0">
                    <a:solidFill>
                      <a:schemeClr val="bg2"/>
                    </a:solidFill>
                    <a:latin typeface="+mj-lt"/>
                  </a:rPr>
                  <a:t>El valor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s-419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s-419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s-419" i="1" dirty="0" err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  <m:sup>
                        <m:r>
                          <a:rPr lang="es-419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bSup>
                  </m:oMath>
                </a14:m>
                <a:r>
                  <a:rPr lang="es-419" dirty="0">
                    <a:solidFill>
                      <a:schemeClr val="bg2"/>
                    </a:solidFill>
                    <a:latin typeface="+mj-lt"/>
                  </a:rPr>
                  <a:t> es donde el crecimiento es negativo.</a:t>
                </a:r>
              </a:p>
              <a:p>
                <a:endParaRPr lang="es-419" sz="2000" dirty="0">
                  <a:solidFill>
                    <a:schemeClr val="bg2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9D4E3450-23F5-4C76-AF2D-CFEF89A32D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581" y="4578699"/>
                <a:ext cx="11505362" cy="1815882"/>
              </a:xfrm>
              <a:prstGeom prst="rect">
                <a:avLst/>
              </a:prstGeom>
              <a:blipFill>
                <a:blip r:embed="rId4"/>
                <a:stretch>
                  <a:fillRect l="-477" t="-16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862828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ángulo: esquinas redondeadas 29">
            <a:extLst>
              <a:ext uri="{FF2B5EF4-FFF2-40B4-BE49-F238E27FC236}">
                <a16:creationId xmlns:a16="http://schemas.microsoft.com/office/drawing/2014/main" id="{0E1F0748-387B-4BC7-BB8C-51C99B76CB88}"/>
              </a:ext>
            </a:extLst>
          </p:cNvPr>
          <p:cNvSpPr/>
          <p:nvPr/>
        </p:nvSpPr>
        <p:spPr>
          <a:xfrm>
            <a:off x="378941" y="5115698"/>
            <a:ext cx="11483545" cy="144985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DD66442-9A4B-4A60-AF74-8347AE871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Teoría de la Utilidad</a:t>
            </a:r>
            <a:endParaRPr lang="es-419" dirty="0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26E76C22-542A-4FB7-923E-DAD41541EC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8E64C-F43D-4FC1-833E-211F50B2A834}" type="slidenum">
              <a:rPr lang="es-419" smtClean="0"/>
              <a:t>14</a:t>
            </a:fld>
            <a:endParaRPr lang="es-419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3901D9C-AD1C-4001-A8DA-065C1CA933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419" dirty="0"/>
              <a:t>Extensiones del Criterio de Kelly: Multivariado</a:t>
            </a:r>
          </a:p>
          <a:p>
            <a:endParaRPr lang="es-419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Marcador de contenido 4">
                <a:extLst>
                  <a:ext uri="{FF2B5EF4-FFF2-40B4-BE49-F238E27FC236}">
                    <a16:creationId xmlns:a16="http://schemas.microsoft.com/office/drawing/2014/main" id="{1A32FEAC-CB57-42B2-AF28-13ECF37D5DCB}"/>
                  </a:ext>
                </a:extLst>
              </p:cNvPr>
              <p:cNvSpPr>
                <a:spLocks noGrp="1"/>
              </p:cNvSpPr>
              <p:nvPr>
                <p:ph sz="quarter" idx="14"/>
              </p:nvPr>
            </p:nvSpPr>
            <p:spPr/>
            <p:txBody>
              <a:bodyPr/>
              <a:lstStyle/>
              <a:p>
                <a:pPr algn="just"/>
                <a:r>
                  <a:rPr lang="es-MX" b="1" dirty="0">
                    <a:latin typeface="+mj-lt"/>
                  </a:rPr>
                  <a:t>Apuestas Multivariadas</a:t>
                </a:r>
              </a:p>
              <a:p>
                <a:pPr lvl="1" algn="just"/>
                <a:r>
                  <a:rPr lang="es-MX" i="1" dirty="0">
                    <a:latin typeface="+mj-lt"/>
                  </a:rPr>
                  <a:t>El problema es ver que porcentajes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MX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MX" i="1" dirty="0" smtClean="0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s-MX" i="1" dirty="0" err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s-MX" i="1" dirty="0">
                    <a:latin typeface="+mj-lt"/>
                  </a:rPr>
                  <a:t> de la riqueza invertir a un fenómeno con </a:t>
                </a:r>
                <a14:m>
                  <m:oMath xmlns:m="http://schemas.openxmlformats.org/officeDocument/2006/math">
                    <m:r>
                      <a:rPr lang="es-MX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s-MX" i="1" dirty="0">
                    <a:latin typeface="+mj-lt"/>
                  </a:rPr>
                  <a:t> eventos posibles ajenos, independientes e idénticamente distribuidos dichos fenómenos.</a:t>
                </a:r>
              </a:p>
              <a:p>
                <a:pPr lvl="1" algn="just"/>
                <a:endParaRPr lang="es-MX" i="1" dirty="0">
                  <a:latin typeface="+mj-lt"/>
                </a:endParaRPr>
              </a:p>
              <a:p>
                <a:pPr lvl="1" algn="just"/>
                <a:r>
                  <a:rPr lang="es-MX" dirty="0">
                    <a:latin typeface="+mj-lt"/>
                  </a:rPr>
                  <a:t>De tal forma, el retorno </a:t>
                </a:r>
                <a14:m>
                  <m:oMath xmlns:m="http://schemas.openxmlformats.org/officeDocument/2006/math">
                    <m:r>
                      <a:rPr lang="es-MX" i="1" dirty="0" smtClean="0">
                        <a:latin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es-MX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MX" i="1" dirty="0" smtClean="0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</m:d>
                  </m:oMath>
                </a14:m>
                <a:r>
                  <a:rPr lang="es-MX" dirty="0">
                    <a:latin typeface="+mj-lt"/>
                  </a:rPr>
                  <a:t> para el átomo muestral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MX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MX" i="1" dirty="0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s-MX" i="1" dirty="0" err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s-MX" dirty="0">
                    <a:latin typeface="+mj-lt"/>
                  </a:rPr>
                  <a:t>está dado por:</a:t>
                </a:r>
              </a:p>
              <a:p>
                <a:pPr marL="457200" lvl="1" indent="0" algn="just">
                  <a:buNone/>
                </a:pPr>
                <a:endParaRPr lang="es-MX" dirty="0">
                  <a:latin typeface="+mj-lt"/>
                </a:endParaRPr>
              </a:p>
              <a:p>
                <a:pPr marL="457200" lvl="1" indent="0" algn="just">
                  <a:buNone/>
                </a:pPr>
                <a:endParaRPr lang="es-MX" dirty="0">
                  <a:latin typeface="+mj-lt"/>
                </a:endParaRPr>
              </a:p>
              <a:p>
                <a:pPr marL="457200" lvl="1" indent="0" algn="just">
                  <a:buNone/>
                </a:pPr>
                <a:endParaRPr lang="es-MX" dirty="0">
                  <a:latin typeface="+mj-lt"/>
                </a:endParaRPr>
              </a:p>
              <a:p>
                <a:pPr lvl="1" algn="just"/>
                <a:r>
                  <a:rPr lang="es-MX" dirty="0">
                    <a:latin typeface="+mj-lt"/>
                  </a:rPr>
                  <a:t>El proceso multiplicativo está dado por:				Tomando límites obtenemos </a:t>
                </a:r>
                <a14:m>
                  <m:oMath xmlns:m="http://schemas.openxmlformats.org/officeDocument/2006/math">
                    <m:r>
                      <a:rPr lang="es-MX" i="1" dirty="0" smtClean="0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s-MX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MX" i="1" dirty="0" smtClean="0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</m:d>
                  </m:oMath>
                </a14:m>
                <a:r>
                  <a:rPr lang="es-MX" dirty="0">
                    <a:latin typeface="+mj-lt"/>
                  </a:rPr>
                  <a:t>:</a:t>
                </a:r>
              </a:p>
              <a:p>
                <a:pPr marL="457200" lvl="1" indent="0" algn="just">
                  <a:buNone/>
                </a:pPr>
                <a:endParaRPr lang="es-MX" dirty="0">
                  <a:latin typeface="+mj-lt"/>
                </a:endParaRPr>
              </a:p>
              <a:p>
                <a:pPr marL="457200" lvl="1" indent="0" algn="just">
                  <a:buNone/>
                </a:pPr>
                <a:endParaRPr lang="es-MX" dirty="0">
                  <a:latin typeface="+mj-lt"/>
                </a:endParaRPr>
              </a:p>
              <a:p>
                <a:pPr marL="457200" lvl="1" indent="0" algn="just">
                  <a:buNone/>
                </a:pPr>
                <a:endParaRPr lang="es-MX" dirty="0">
                  <a:latin typeface="+mj-lt"/>
                </a:endParaRPr>
              </a:p>
              <a:p>
                <a:pPr marL="457200" lvl="1" indent="0" algn="just">
                  <a:buNone/>
                </a:pPr>
                <a:r>
                  <a:rPr lang="es-MX" dirty="0">
                    <a:latin typeface="+mj-lt"/>
                  </a:rPr>
                  <a:t>Donde la matriz			 Con vectores </a:t>
                </a:r>
              </a:p>
              <a:p>
                <a:pPr marL="457200" lvl="1" indent="0" algn="just">
                  <a:buNone/>
                </a:pPr>
                <a:endParaRPr lang="es-MX" dirty="0">
                  <a:latin typeface="+mj-lt"/>
                </a:endParaRPr>
              </a:p>
              <a:p>
                <a:pPr lvl="1" algn="just"/>
                <a:r>
                  <a:rPr lang="es-MX" dirty="0">
                    <a:solidFill>
                      <a:schemeClr val="tx2"/>
                    </a:solidFill>
                    <a:latin typeface="+mj-lt"/>
                  </a:rPr>
                  <a:t>Se resuelve el siguiente problema de optimización </a:t>
                </a:r>
                <a:r>
                  <a:rPr lang="es-MX" i="1" dirty="0">
                    <a:solidFill>
                      <a:schemeClr val="tx2"/>
                    </a:solidFill>
                    <a:latin typeface="+mj-lt"/>
                  </a:rPr>
                  <a:t>para encontrar las </a:t>
                </a:r>
                <a14:m>
                  <m:oMath xmlns:m="http://schemas.openxmlformats.org/officeDocument/2006/math">
                    <m:r>
                      <a:rPr lang="es-MX" i="1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s-MX" i="1" dirty="0">
                    <a:solidFill>
                      <a:schemeClr val="tx2"/>
                    </a:solidFill>
                    <a:latin typeface="+mj-lt"/>
                  </a:rPr>
                  <a:t> apuestas óptimas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s-MX" i="1" dirty="0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s-MX" i="1" dirty="0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s-MX" i="1" dirty="0" err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s-MX" i="1" dirty="0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s-MX" dirty="0">
                    <a:solidFill>
                      <a:schemeClr val="tx2"/>
                    </a:solidFill>
                    <a:latin typeface="+mj-lt"/>
                  </a:rPr>
                  <a:t>de </a:t>
                </a:r>
                <a14:m>
                  <m:oMath xmlns:m="http://schemas.openxmlformats.org/officeDocument/2006/math">
                    <m:r>
                      <a:rPr lang="es-MX" i="1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s-MX" dirty="0">
                    <a:solidFill>
                      <a:schemeClr val="tx2"/>
                    </a:solidFill>
                    <a:latin typeface="+mj-lt"/>
                  </a:rPr>
                  <a:t> posibles eventos ajenos.</a:t>
                </a:r>
              </a:p>
            </p:txBody>
          </p:sp>
        </mc:Choice>
        <mc:Fallback xmlns="">
          <p:sp>
            <p:nvSpPr>
              <p:cNvPr id="5" name="Marcador de contenido 4">
                <a:extLst>
                  <a:ext uri="{FF2B5EF4-FFF2-40B4-BE49-F238E27FC236}">
                    <a16:creationId xmlns:a16="http://schemas.microsoft.com/office/drawing/2014/main" id="{1A32FEAC-CB57-42B2-AF28-13ECF37D5DC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blipFill>
                <a:blip r:embed="rId2"/>
                <a:stretch>
                  <a:fillRect l="-488" t="-1249" r="-4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Imagen 6">
            <a:extLst>
              <a:ext uri="{FF2B5EF4-FFF2-40B4-BE49-F238E27FC236}">
                <a16:creationId xmlns:a16="http://schemas.microsoft.com/office/drawing/2014/main" id="{3C5303B1-6D15-4168-8CD1-CB86023C11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1213" y="2412503"/>
            <a:ext cx="4569574" cy="936388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0665399F-62AC-4CA7-86B5-478B3E1DD3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1058" y="3710039"/>
            <a:ext cx="4282347" cy="733551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DF2A81A6-9539-4FDF-A35C-958EAF07D2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9341" y="3779042"/>
            <a:ext cx="3402227" cy="737277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F2713843-31E8-4977-B227-DAE9E00A2E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51447" y="4541457"/>
            <a:ext cx="2580725" cy="437802"/>
          </a:xfrm>
          <a:prstGeom prst="rect">
            <a:avLst/>
          </a:prstGeom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A9FEBD76-4817-4E9B-8478-0D0F60C973D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79851" y="4540168"/>
            <a:ext cx="1189576" cy="425363"/>
          </a:xfrm>
          <a:prstGeom prst="rect">
            <a:avLst/>
          </a:prstGeom>
        </p:spPr>
      </p:pic>
      <p:pic>
        <p:nvPicPr>
          <p:cNvPr id="27" name="Imagen 26">
            <a:extLst>
              <a:ext uri="{FF2B5EF4-FFF2-40B4-BE49-F238E27FC236}">
                <a16:creationId xmlns:a16="http://schemas.microsoft.com/office/drawing/2014/main" id="{1178430A-9F7A-4D79-BB4C-1BA6E3AB880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31509" y="5741773"/>
            <a:ext cx="5728982" cy="810075"/>
          </a:xfrm>
          <a:prstGeom prst="rect">
            <a:avLst/>
          </a:prstGeom>
        </p:spPr>
      </p:pic>
      <p:sp>
        <p:nvSpPr>
          <p:cNvPr id="28" name="Rectángulo: esquinas redondeadas 27">
            <a:extLst>
              <a:ext uri="{FF2B5EF4-FFF2-40B4-BE49-F238E27FC236}">
                <a16:creationId xmlns:a16="http://schemas.microsoft.com/office/drawing/2014/main" id="{1C4C58DE-6CD6-4085-B66D-94A33E1886F7}"/>
              </a:ext>
            </a:extLst>
          </p:cNvPr>
          <p:cNvSpPr/>
          <p:nvPr/>
        </p:nvSpPr>
        <p:spPr>
          <a:xfrm>
            <a:off x="1046206" y="3748216"/>
            <a:ext cx="4349578" cy="724930"/>
          </a:xfrm>
          <a:prstGeom prst="round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ángulo: esquinas redondeadas 28">
            <a:extLst>
              <a:ext uri="{FF2B5EF4-FFF2-40B4-BE49-F238E27FC236}">
                <a16:creationId xmlns:a16="http://schemas.microsoft.com/office/drawing/2014/main" id="{8342975A-9768-49AC-B25F-6FCC3F28E12E}"/>
              </a:ext>
            </a:extLst>
          </p:cNvPr>
          <p:cNvSpPr/>
          <p:nvPr/>
        </p:nvSpPr>
        <p:spPr>
          <a:xfrm>
            <a:off x="6841525" y="3744096"/>
            <a:ext cx="4349578" cy="724930"/>
          </a:xfrm>
          <a:prstGeom prst="round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59983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ángulo: esquinas redondeadas 23">
            <a:extLst>
              <a:ext uri="{FF2B5EF4-FFF2-40B4-BE49-F238E27FC236}">
                <a16:creationId xmlns:a16="http://schemas.microsoft.com/office/drawing/2014/main" id="{612B1276-E99D-44D1-93E4-E58F0789BC2C}"/>
              </a:ext>
            </a:extLst>
          </p:cNvPr>
          <p:cNvSpPr/>
          <p:nvPr/>
        </p:nvSpPr>
        <p:spPr>
          <a:xfrm>
            <a:off x="354227" y="3566984"/>
            <a:ext cx="11483545" cy="144985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DD66442-9A4B-4A60-AF74-8347AE871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Teoría de la Utilidad</a:t>
            </a:r>
            <a:endParaRPr lang="es-419" dirty="0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26E76C22-542A-4FB7-923E-DAD41541EC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8E64C-F43D-4FC1-833E-211F50B2A834}" type="slidenum">
              <a:rPr lang="es-419" smtClean="0"/>
              <a:t>15</a:t>
            </a:fld>
            <a:endParaRPr lang="es-419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3901D9C-AD1C-4001-A8DA-065C1CA933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419" dirty="0"/>
              <a:t>Extensiones del Criterio de Kelly: Multivariado &amp; Simultáneo</a:t>
            </a:r>
          </a:p>
          <a:p>
            <a:endParaRPr lang="es-419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Marcador de contenido 4">
                <a:extLst>
                  <a:ext uri="{FF2B5EF4-FFF2-40B4-BE49-F238E27FC236}">
                    <a16:creationId xmlns:a16="http://schemas.microsoft.com/office/drawing/2014/main" id="{1A32FEAC-CB57-42B2-AF28-13ECF37D5DCB}"/>
                  </a:ext>
                </a:extLst>
              </p:cNvPr>
              <p:cNvSpPr>
                <a:spLocks noGrp="1"/>
              </p:cNvSpPr>
              <p:nvPr>
                <p:ph sz="quarter" idx="14"/>
              </p:nvPr>
            </p:nvSpPr>
            <p:spPr>
              <a:xfrm>
                <a:off x="457200" y="906463"/>
                <a:ext cx="11245850" cy="6120413"/>
              </a:xfrm>
            </p:spPr>
            <p:txBody>
              <a:bodyPr>
                <a:normAutofit/>
              </a:bodyPr>
              <a:lstStyle/>
              <a:p>
                <a:pPr algn="just"/>
                <a:r>
                  <a:rPr lang="es-MX" b="1" dirty="0">
                    <a:latin typeface="+mj-lt"/>
                  </a:rPr>
                  <a:t>Apuestas Multivariadas y Simultáneas</a:t>
                </a:r>
              </a:p>
              <a:p>
                <a:pPr lvl="1" algn="just"/>
                <a:r>
                  <a:rPr lang="es-MX" i="1" dirty="0">
                    <a:latin typeface="+mj-lt"/>
                  </a:rPr>
                  <a:t>El problema es encontrar el vector óptimo para </a:t>
                </a:r>
                <a14:m>
                  <m:oMath xmlns:m="http://schemas.openxmlformats.org/officeDocument/2006/math">
                    <m:r>
                      <a:rPr lang="es-MX" i="1" dirty="0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s-MX" i="1" dirty="0">
                    <a:latin typeface="+mj-lt"/>
                  </a:rPr>
                  <a:t> apuestas simultaneas donde cada una tiene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MX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MX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s-MX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s-MX" i="1" dirty="0">
                    <a:latin typeface="+mj-lt"/>
                  </a:rPr>
                  <a:t> posibles resultados ajenos e independientes.</a:t>
                </a:r>
              </a:p>
              <a:p>
                <a:pPr marL="457200" lvl="1" indent="0" algn="just">
                  <a:buNone/>
                </a:pPr>
                <a:endParaRPr lang="es-MX" dirty="0">
                  <a:latin typeface="+mj-lt"/>
                </a:endParaRPr>
              </a:p>
              <a:p>
                <a:pPr lvl="1" algn="just"/>
                <a:r>
                  <a:rPr lang="es-MX" dirty="0">
                    <a:latin typeface="+mj-lt"/>
                  </a:rPr>
                  <a:t>Por lo mismo hay </a:t>
                </a:r>
                <a14:m>
                  <m:oMath xmlns:m="http://schemas.openxmlformats.org/officeDocument/2006/math">
                    <m:r>
                      <a:rPr lang="es-MX" i="1" dirty="0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s-MX" i="1" dirty="0" smtClean="0">
                        <a:latin typeface="Cambria Math" panose="02040503050406030204" pitchFamily="18" charset="0"/>
                      </a:rPr>
                      <m:t> =</m:t>
                    </m:r>
                  </m:oMath>
                </a14:m>
                <a:r>
                  <a:rPr lang="es-MX" dirty="0"/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s-MX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s-MX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s-MX" i="1" dirty="0" smtClean="0">
                            <a:latin typeface="Cambria Math" panose="02040503050406030204" pitchFamily="18" charset="0"/>
                          </a:rPr>
                          <m:t>𝑟</m:t>
                        </m:r>
                      </m:sup>
                      <m:e>
                        <m:sSub>
                          <m:sSubPr>
                            <m:ctrlPr>
                              <a:rPr lang="es-MX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MX" i="1" dirty="0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s-MX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es-MX" dirty="0">
                    <a:latin typeface="+mj-lt"/>
                  </a:rPr>
                  <a:t> posibles apuestas y </a:t>
                </a:r>
                <a14:m>
                  <m:oMath xmlns:m="http://schemas.openxmlformats.org/officeDocument/2006/math">
                    <m:r>
                      <a:rPr lang="es-MX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s-MX" i="1" dirty="0" smtClean="0">
                        <a:latin typeface="Cambria Math" panose="02040503050406030204" pitchFamily="18" charset="0"/>
                      </a:rPr>
                      <m:t> = </m:t>
                    </m:r>
                    <m:nary>
                      <m:naryPr>
                        <m:chr m:val="∏"/>
                        <m:ctrlPr>
                          <a:rPr lang="es-MX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s-MX" i="1" dirty="0" err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s-MX" i="1" dirty="0" err="1" smtClean="0">
                            <a:latin typeface="Cambria Math" panose="02040503050406030204" pitchFamily="18" charset="0"/>
                          </a:rPr>
                          <m:t>𝑟</m:t>
                        </m:r>
                      </m:sup>
                      <m:e>
                        <m:sSub>
                          <m:sSubPr>
                            <m:ctrlPr>
                              <a:rPr lang="es-MX" i="1" dirty="0" err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MX" i="1" dirty="0" err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s-MX" i="1" dirty="0" err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es-MX" dirty="0">
                    <a:latin typeface="+mj-lt"/>
                  </a:rPr>
                  <a:t> posibles resultados.</a:t>
                </a:r>
              </a:p>
              <a:p>
                <a:pPr lvl="2" algn="just"/>
                <a:r>
                  <a:rPr lang="es-MX" dirty="0">
                    <a:latin typeface="+mj-lt"/>
                  </a:rPr>
                  <a:t>Vector de apuestas:</a:t>
                </a:r>
              </a:p>
              <a:p>
                <a:pPr lvl="2" algn="just"/>
                <a:r>
                  <a:rPr lang="es-MX" dirty="0">
                    <a:latin typeface="+mj-lt"/>
                  </a:rPr>
                  <a:t>Matriz de ganancias </a:t>
                </a:r>
                <a14:m>
                  <m:oMath xmlns:m="http://schemas.openxmlformats.org/officeDocument/2006/math">
                    <m:r>
                      <a:rPr lang="es-MX" i="1" dirty="0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s-MX" i="1" dirty="0" smtClean="0">
                        <a:latin typeface="Cambria Math" panose="02040503050406030204" pitchFamily="18" charset="0"/>
                      </a:rPr>
                      <m:t> ∈</m:t>
                    </m:r>
                    <m:sSup>
                      <m:sSupPr>
                        <m:ctrlPr>
                          <a:rPr lang="es-MX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MX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s-MX" i="1" dirty="0"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es-MX" i="1" dirty="0">
                            <a:latin typeface="Cambria Math" panose="02040503050406030204" pitchFamily="18" charset="0"/>
                          </a:rPr>
                          <m:t> ×</m:t>
                        </m:r>
                        <m:r>
                          <a:rPr lang="es-MX" i="1" dirty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s-MX" dirty="0">
                    <a:latin typeface="+mj-lt"/>
                  </a:rPr>
                  <a:t> con vectores:</a:t>
                </a:r>
              </a:p>
              <a:p>
                <a:pPr lvl="2" algn="just"/>
                <a:r>
                  <a:rPr lang="es-MX" dirty="0">
                    <a:latin typeface="+mj-lt"/>
                  </a:rPr>
                  <a:t>Probabilidad del </a:t>
                </a:r>
                <a14:m>
                  <m:oMath xmlns:m="http://schemas.openxmlformats.org/officeDocument/2006/math">
                    <m:r>
                      <a:rPr lang="es-MX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s-MX" dirty="0">
                    <a:latin typeface="+mj-lt"/>
                  </a:rPr>
                  <a:t>-</a:t>
                </a:r>
                <a:r>
                  <a:rPr lang="es-MX" dirty="0" err="1">
                    <a:latin typeface="+mj-lt"/>
                  </a:rPr>
                  <a:t>ésimo</a:t>
                </a:r>
                <a:r>
                  <a:rPr lang="es-MX" dirty="0">
                    <a:latin typeface="+mj-lt"/>
                  </a:rPr>
                  <a:t> resultado:</a:t>
                </a:r>
              </a:p>
              <a:p>
                <a:pPr lvl="2" algn="just"/>
                <a:endParaRPr lang="es-MX" dirty="0">
                  <a:latin typeface="+mj-lt"/>
                </a:endParaRPr>
              </a:p>
              <a:p>
                <a:pPr lvl="1" algn="just"/>
                <a:r>
                  <a:rPr lang="es-MX" dirty="0">
                    <a:solidFill>
                      <a:schemeClr val="tx2"/>
                    </a:solidFill>
                    <a:latin typeface="+mj-lt"/>
                  </a:rPr>
                  <a:t>Se resuelve el siguiente problema de optimización </a:t>
                </a:r>
                <a:r>
                  <a:rPr lang="es-MX" i="1" dirty="0">
                    <a:solidFill>
                      <a:schemeClr val="tx2"/>
                    </a:solidFill>
                    <a:latin typeface="+mj-lt"/>
                  </a:rPr>
                  <a:t>para encontrar las </a:t>
                </a:r>
                <a14:m>
                  <m:oMath xmlns:m="http://schemas.openxmlformats.org/officeDocument/2006/math">
                    <m:r>
                      <a:rPr lang="es-MX" i="1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s-MX" i="1" dirty="0">
                    <a:solidFill>
                      <a:schemeClr val="tx2"/>
                    </a:solidFill>
                    <a:latin typeface="+mj-lt"/>
                  </a:rPr>
                  <a:t> apuestas óptimas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MX" i="1" dirty="0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MX" i="1" dirty="0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s-MX" i="1" dirty="0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</m:oMath>
                </a14:m>
                <a:r>
                  <a:rPr lang="es-MX" dirty="0">
                    <a:solidFill>
                      <a:schemeClr val="tx2"/>
                    </a:solidFill>
                    <a:latin typeface="+mj-lt"/>
                  </a:rPr>
                  <a:t>de </a:t>
                </a:r>
                <a14:m>
                  <m:oMath xmlns:m="http://schemas.openxmlformats.org/officeDocument/2006/math">
                    <m:r>
                      <a:rPr lang="es-MX" i="1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s-MX" dirty="0">
                    <a:solidFill>
                      <a:schemeClr val="tx2"/>
                    </a:solidFill>
                    <a:latin typeface="+mj-lt"/>
                  </a:rPr>
                  <a:t> posibles eventos ajenos e independientes.</a:t>
                </a:r>
              </a:p>
              <a:p>
                <a:pPr lvl="1" algn="just"/>
                <a:endParaRPr lang="es-MX" dirty="0">
                  <a:latin typeface="+mj-lt"/>
                </a:endParaRPr>
              </a:p>
              <a:p>
                <a:pPr lvl="1" algn="just"/>
                <a:endParaRPr lang="es-MX" dirty="0">
                  <a:solidFill>
                    <a:schemeClr val="accent3"/>
                  </a:solidFill>
                  <a:latin typeface="+mj-lt"/>
                </a:endParaRPr>
              </a:p>
              <a:p>
                <a:pPr lvl="1" algn="just"/>
                <a:endParaRPr lang="es-MX" dirty="0">
                  <a:latin typeface="+mj-lt"/>
                </a:endParaRPr>
              </a:p>
              <a:p>
                <a:pPr algn="just"/>
                <a:r>
                  <a:rPr lang="es-MX" b="1" dirty="0">
                    <a:latin typeface="+mj-lt"/>
                  </a:rPr>
                  <a:t>Apuestas </a:t>
                </a:r>
                <a:r>
                  <a:rPr lang="es-MX" b="1" dirty="0" err="1">
                    <a:latin typeface="+mj-lt"/>
                  </a:rPr>
                  <a:t>Multiperiódicas</a:t>
                </a:r>
                <a:endParaRPr lang="es-MX" b="1" dirty="0">
                  <a:latin typeface="+mj-lt"/>
                </a:endParaRPr>
              </a:p>
              <a:p>
                <a:pPr lvl="1" algn="just"/>
                <a:r>
                  <a:rPr lang="es-MX" dirty="0">
                    <a:solidFill>
                      <a:schemeClr val="accent3"/>
                    </a:solidFill>
                    <a:latin typeface="+mj-lt"/>
                  </a:rPr>
                  <a:t>Se busca maximizar </a:t>
                </a:r>
                <a14:m>
                  <m:oMath xmlns:m="http://schemas.openxmlformats.org/officeDocument/2006/math">
                    <m:r>
                      <a:rPr lang="es-MX" i="1" dirty="0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s-MX" i="1" dirty="0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es-MX" i="1" dirty="0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MX" b="0" i="1" dirty="0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s-MX" b="0" i="1" dirty="0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s-MX" i="1" dirty="0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 |</m:t>
                    </m:r>
                    <m:sSub>
                      <m:sSubPr>
                        <m:ctrlPr>
                          <a:rPr lang="es-MX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MX" b="0" i="1" dirty="0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s-MX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s-MX" i="1" dirty="0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, …,</m:t>
                    </m:r>
                    <m:sSub>
                      <m:sSubPr>
                        <m:ctrlPr>
                          <a:rPr lang="es-MX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MX" b="0" i="1" dirty="0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s-MX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s-MX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s-MX" i="1" dirty="0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]. </m:t>
                    </m:r>
                  </m:oMath>
                </a14:m>
                <a:r>
                  <a:rPr lang="es-MX" dirty="0" err="1">
                    <a:solidFill>
                      <a:schemeClr val="accent3"/>
                    </a:solidFill>
                    <a:latin typeface="+mj-lt"/>
                  </a:rPr>
                  <a:t>Hakansson</a:t>
                </a:r>
                <a:r>
                  <a:rPr lang="es-MX" dirty="0">
                    <a:solidFill>
                      <a:schemeClr val="accent3"/>
                    </a:solidFill>
                    <a:latin typeface="+mj-lt"/>
                  </a:rPr>
                  <a:t> y </a:t>
                </a:r>
                <a:r>
                  <a:rPr lang="es-MX" dirty="0" err="1">
                    <a:solidFill>
                      <a:schemeClr val="accent3"/>
                    </a:solidFill>
                    <a:latin typeface="+mj-lt"/>
                  </a:rPr>
                  <a:t>Ziemba</a:t>
                </a:r>
                <a:r>
                  <a:rPr lang="es-MX" dirty="0">
                    <a:solidFill>
                      <a:schemeClr val="accent3"/>
                    </a:solidFill>
                    <a:latin typeface="+mj-lt"/>
                  </a:rPr>
                  <a:t> demuestran que la utilidad logarítmica induce miopía: para maximizar toda la riqueza hasta </a:t>
                </a:r>
                <a14:m>
                  <m:oMath xmlns:m="http://schemas.openxmlformats.org/officeDocument/2006/math">
                    <m:r>
                      <a:rPr lang="es-MX" i="1" dirty="0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s-MX" dirty="0">
                    <a:solidFill>
                      <a:schemeClr val="accent3"/>
                    </a:solidFill>
                    <a:latin typeface="+mj-lt"/>
                  </a:rPr>
                  <a:t>, dado </a:t>
                </a:r>
                <a14:m>
                  <m:oMath xmlns:m="http://schemas.openxmlformats.org/officeDocument/2006/math">
                    <m:r>
                      <a:rPr lang="es-MX" i="1" dirty="0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s-MX" i="1" dirty="0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−1, </m:t>
                    </m:r>
                    <m:r>
                      <a:rPr lang="es-MX" i="1" dirty="0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s-MX" i="1" dirty="0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−2, …, 1</m:t>
                    </m:r>
                  </m:oMath>
                </a14:m>
                <a:r>
                  <a:rPr lang="es-MX" dirty="0">
                    <a:solidFill>
                      <a:schemeClr val="accent3"/>
                    </a:solidFill>
                    <a:latin typeface="+mj-lt"/>
                  </a:rPr>
                  <a:t>, solo se debe maximizar el periodo actual.</a:t>
                </a:r>
              </a:p>
              <a:p>
                <a:pPr lvl="1" algn="just"/>
                <a:endParaRPr lang="es-MX" dirty="0">
                  <a:latin typeface="+mj-lt"/>
                </a:endParaRPr>
              </a:p>
              <a:p>
                <a:pPr lvl="2" algn="just"/>
                <a:endParaRPr lang="es-MX" dirty="0">
                  <a:latin typeface="+mj-lt"/>
                </a:endParaRPr>
              </a:p>
              <a:p>
                <a:pPr lvl="2" algn="just"/>
                <a:endParaRPr lang="es-MX" dirty="0">
                  <a:latin typeface="+mj-lt"/>
                </a:endParaRPr>
              </a:p>
              <a:p>
                <a:pPr lvl="2" algn="just"/>
                <a:endParaRPr lang="es-MX" dirty="0">
                  <a:latin typeface="+mj-lt"/>
                </a:endParaRPr>
              </a:p>
              <a:p>
                <a:pPr lvl="1" algn="just"/>
                <a:endParaRPr lang="es-MX" dirty="0">
                  <a:latin typeface="+mj-lt"/>
                </a:endParaRPr>
              </a:p>
            </p:txBody>
          </p:sp>
        </mc:Choice>
        <mc:Fallback xmlns="">
          <p:sp>
            <p:nvSpPr>
              <p:cNvPr id="5" name="Marcador de contenido 4">
                <a:extLst>
                  <a:ext uri="{FF2B5EF4-FFF2-40B4-BE49-F238E27FC236}">
                    <a16:creationId xmlns:a16="http://schemas.microsoft.com/office/drawing/2014/main" id="{1A32FEAC-CB57-42B2-AF28-13ECF37D5DC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xfrm>
                <a:off x="457200" y="906463"/>
                <a:ext cx="11245850" cy="6120413"/>
              </a:xfrm>
              <a:blipFill>
                <a:blip r:embed="rId2"/>
                <a:stretch>
                  <a:fillRect l="-488" t="-1096" r="-4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Imagen 7">
            <a:extLst>
              <a:ext uri="{FF2B5EF4-FFF2-40B4-BE49-F238E27FC236}">
                <a16:creationId xmlns:a16="http://schemas.microsoft.com/office/drawing/2014/main" id="{D89B79F4-99DC-4324-9655-3B767ACA35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2305" y="2463995"/>
            <a:ext cx="2093521" cy="265844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AB4CFD5D-9A3C-4D78-9BB6-E90C642F55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8969" y="2753240"/>
            <a:ext cx="4448858" cy="236345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C0033474-DF74-4E8B-9D3E-B6D8EB9718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9249" y="3015702"/>
            <a:ext cx="3186124" cy="479517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C843F793-6E27-4A05-A908-A8152C0362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63717" y="4130694"/>
            <a:ext cx="4811872" cy="695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2957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8E0BCC48-5FAF-49F4-8F43-CD7E3C8BF31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s-MX" sz="2400" dirty="0">
                <a:latin typeface="+mj-lt"/>
              </a:rPr>
              <a:t>Problema</a:t>
            </a:r>
          </a:p>
          <a:p>
            <a:r>
              <a:rPr lang="es-MX" sz="2400" dirty="0">
                <a:latin typeface="+mj-lt"/>
              </a:rPr>
              <a:t>Teoría</a:t>
            </a:r>
          </a:p>
          <a:p>
            <a:pPr lvl="1"/>
            <a:r>
              <a:rPr lang="es-MX" sz="2000" dirty="0">
                <a:latin typeface="+mj-lt"/>
              </a:rPr>
              <a:t>Apuestas Deportivas</a:t>
            </a:r>
          </a:p>
          <a:p>
            <a:pPr lvl="1"/>
            <a:r>
              <a:rPr lang="es-419" sz="2000" dirty="0">
                <a:latin typeface="+mj-lt"/>
              </a:rPr>
              <a:t>Teoría de la Utilidad</a:t>
            </a:r>
          </a:p>
          <a:p>
            <a:pPr lvl="1"/>
            <a:r>
              <a:rPr lang="es-419" sz="2000" dirty="0">
                <a:latin typeface="+mj-lt"/>
              </a:rPr>
              <a:t>Procedimiento</a:t>
            </a:r>
          </a:p>
          <a:p>
            <a:r>
              <a:rPr lang="es-419" sz="2400" dirty="0">
                <a:latin typeface="+mj-lt"/>
              </a:rPr>
              <a:t>Caso Práctico</a:t>
            </a:r>
          </a:p>
          <a:p>
            <a:pPr lvl="1"/>
            <a:r>
              <a:rPr lang="es-419" sz="2000" dirty="0">
                <a:latin typeface="+mj-lt"/>
              </a:rPr>
              <a:t>Datos de la </a:t>
            </a:r>
            <a:r>
              <a:rPr lang="es-419" sz="2000" i="1" dirty="0">
                <a:latin typeface="+mj-lt"/>
              </a:rPr>
              <a:t>English Premier League </a:t>
            </a:r>
            <a:r>
              <a:rPr lang="es-419" sz="2000" dirty="0">
                <a:latin typeface="+mj-lt"/>
              </a:rPr>
              <a:t>del 2014 al 2021</a:t>
            </a:r>
          </a:p>
          <a:p>
            <a:pPr lvl="1"/>
            <a:r>
              <a:rPr lang="es-419" sz="2000" dirty="0">
                <a:latin typeface="+mj-lt"/>
              </a:rPr>
              <a:t>Modelo</a:t>
            </a:r>
          </a:p>
          <a:p>
            <a:pPr lvl="2"/>
            <a:r>
              <a:rPr lang="es-419" sz="1800" dirty="0">
                <a:latin typeface="+mj-lt"/>
              </a:rPr>
              <a:t>Estimación de Probabilidades de los Eventos</a:t>
            </a:r>
          </a:p>
          <a:p>
            <a:pPr lvl="2"/>
            <a:r>
              <a:rPr lang="es-419" sz="1800" dirty="0">
                <a:latin typeface="+mj-lt"/>
              </a:rPr>
              <a:t>Selección de Portafolios por Tipo de Perfil de Riesgo</a:t>
            </a:r>
            <a:endParaRPr lang="es-419" sz="2000" dirty="0">
              <a:latin typeface="+mj-lt"/>
            </a:endParaRPr>
          </a:p>
          <a:p>
            <a:r>
              <a:rPr lang="es-419" sz="2400" dirty="0">
                <a:latin typeface="+mj-lt"/>
              </a:rPr>
              <a:t>Resultados, Conclusiones &amp; Futuras Investigaciones</a:t>
            </a:r>
          </a:p>
          <a:p>
            <a:r>
              <a:rPr lang="es-419" sz="2400" dirty="0">
                <a:latin typeface="+mj-lt"/>
              </a:rPr>
              <a:t>Anexos &amp; Bibliografía</a:t>
            </a:r>
          </a:p>
        </p:txBody>
      </p:sp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id="{9DF5B6D2-7E2B-45B5-8C97-8ECBECFDD632}"/>
              </a:ext>
            </a:extLst>
          </p:cNvPr>
          <p:cNvSpPr/>
          <p:nvPr/>
        </p:nvSpPr>
        <p:spPr>
          <a:xfrm>
            <a:off x="473242" y="2861724"/>
            <a:ext cx="11430000" cy="390808"/>
          </a:xfrm>
          <a:prstGeom prst="round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19733758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C38C83E-D7C7-416C-8D4E-323482DF2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Procedimiento</a:t>
            </a:r>
            <a:endParaRPr lang="en-US" dirty="0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C774D128-02EB-4ECC-86DF-E5B3FCDACC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8E64C-F43D-4FC1-833E-211F50B2A834}" type="slidenum">
              <a:rPr lang="es-419" smtClean="0"/>
              <a:t>17</a:t>
            </a:fld>
            <a:endParaRPr lang="es-419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CF35A7C-B738-4657-88E6-2CB20140D5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/>
              <a:t>Procedimiento</a:t>
            </a:r>
            <a:r>
              <a:rPr lang="en-US" dirty="0"/>
              <a:t> para </a:t>
            </a:r>
            <a:r>
              <a:rPr lang="en-US" dirty="0" err="1"/>
              <a:t>encontrar</a:t>
            </a:r>
            <a:r>
              <a:rPr lang="en-US" dirty="0"/>
              <a:t> la </a:t>
            </a:r>
            <a:r>
              <a:rPr lang="en-US" dirty="0" err="1"/>
              <a:t>Apuesta</a:t>
            </a:r>
            <a:r>
              <a:rPr lang="en-US" dirty="0"/>
              <a:t> </a:t>
            </a:r>
            <a:r>
              <a:rPr lang="en-US" dirty="0" err="1"/>
              <a:t>Óptima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9" name="Marcador de contenido 8">
                <a:extLst>
                  <a:ext uri="{FF2B5EF4-FFF2-40B4-BE49-F238E27FC236}">
                    <a16:creationId xmlns:a16="http://schemas.microsoft.com/office/drawing/2014/main" id="{B946FE6A-AD67-4EA3-8DC9-C3A42E64172E}"/>
                  </a:ext>
                </a:extLst>
              </p:cNvPr>
              <p:cNvGraphicFramePr>
                <a:graphicFrameLocks noGrp="1"/>
              </p:cNvGraphicFramePr>
              <p:nvPr>
                <p:ph sz="quarter" idx="14"/>
                <p:extLst>
                  <p:ext uri="{D42A27DB-BD31-4B8C-83A1-F6EECF244321}">
                    <p14:modId xmlns:p14="http://schemas.microsoft.com/office/powerpoint/2010/main" val="3342499062"/>
                  </p:ext>
                </p:extLst>
              </p:nvPr>
            </p:nvGraphicFramePr>
            <p:xfrm>
              <a:off x="514865" y="478095"/>
              <a:ext cx="11245850" cy="7686959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" r:lo="rId4" r:qs="rId5" r:cs="rId6"/>
              </a:graphicData>
            </a:graphic>
          </p:graphicFrame>
        </mc:Choice>
        <mc:Fallback>
          <p:graphicFrame>
            <p:nvGraphicFramePr>
              <p:cNvPr id="9" name="Marcador de contenido 8">
                <a:extLst>
                  <a:ext uri="{FF2B5EF4-FFF2-40B4-BE49-F238E27FC236}">
                    <a16:creationId xmlns:a16="http://schemas.microsoft.com/office/drawing/2014/main" id="{B946FE6A-AD67-4EA3-8DC9-C3A42E64172E}"/>
                  </a:ext>
                </a:extLst>
              </p:cNvPr>
              <p:cNvGraphicFramePr>
                <a:graphicFrameLocks noGrp="1"/>
              </p:cNvGraphicFramePr>
              <p:nvPr>
                <p:ph sz="quarter" idx="14"/>
                <p:extLst>
                  <p:ext uri="{D42A27DB-BD31-4B8C-83A1-F6EECF244321}">
                    <p14:modId xmlns:p14="http://schemas.microsoft.com/office/powerpoint/2010/main" val="3342499062"/>
                  </p:ext>
                </p:extLst>
              </p:nvPr>
            </p:nvGraphicFramePr>
            <p:xfrm>
              <a:off x="514865" y="478095"/>
              <a:ext cx="11245850" cy="7686959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8" r:lo="rId4" r:qs="rId5" r:cs="rId6"/>
              </a:graphicData>
            </a:graphic>
          </p:graphicFrame>
        </mc:Fallback>
      </mc:AlternateContent>
      <p:pic>
        <p:nvPicPr>
          <p:cNvPr id="8" name="Imagen 7">
            <a:extLst>
              <a:ext uri="{FF2B5EF4-FFF2-40B4-BE49-F238E27FC236}">
                <a16:creationId xmlns:a16="http://schemas.microsoft.com/office/drawing/2014/main" id="{4CF46089-0B3D-4352-AC1D-D6877CE5EAF3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16048"/>
          <a:stretch/>
        </p:blipFill>
        <p:spPr>
          <a:xfrm>
            <a:off x="7839861" y="3141232"/>
            <a:ext cx="1076386" cy="903642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63CC98BD-8762-4509-B09B-37B8709CB51F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b="15338"/>
          <a:stretch/>
        </p:blipFill>
        <p:spPr>
          <a:xfrm>
            <a:off x="6078071" y="4302508"/>
            <a:ext cx="1118796" cy="947193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6F0ED2D5-85AC-48C9-BB5C-3E9881E5E05A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b="20272"/>
          <a:stretch/>
        </p:blipFill>
        <p:spPr>
          <a:xfrm>
            <a:off x="2762250" y="3872752"/>
            <a:ext cx="1335805" cy="1065007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A0A115BC-591B-4703-AEEE-713990989EC4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b="18743"/>
          <a:stretch/>
        </p:blipFill>
        <p:spPr>
          <a:xfrm>
            <a:off x="9904973" y="5185184"/>
            <a:ext cx="1482773" cy="1204857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C4D54BE1-14B1-42E2-8A03-24C8F722C5B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flipH="1">
            <a:off x="1435249" y="5755341"/>
            <a:ext cx="749225" cy="74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6161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8E0BCC48-5FAF-49F4-8F43-CD7E3C8BF31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s-MX" sz="2400" dirty="0">
                <a:latin typeface="+mj-lt"/>
              </a:rPr>
              <a:t>Problema</a:t>
            </a:r>
          </a:p>
          <a:p>
            <a:r>
              <a:rPr lang="es-MX" sz="2400" dirty="0">
                <a:latin typeface="+mj-lt"/>
              </a:rPr>
              <a:t>Teoría</a:t>
            </a:r>
          </a:p>
          <a:p>
            <a:pPr lvl="1"/>
            <a:r>
              <a:rPr lang="es-MX" sz="2000" dirty="0">
                <a:latin typeface="+mj-lt"/>
              </a:rPr>
              <a:t>Apuestas Deportivas</a:t>
            </a:r>
          </a:p>
          <a:p>
            <a:pPr lvl="1"/>
            <a:r>
              <a:rPr lang="es-419" sz="2000" dirty="0">
                <a:latin typeface="+mj-lt"/>
              </a:rPr>
              <a:t>Teoría de la Utilidad</a:t>
            </a:r>
          </a:p>
          <a:p>
            <a:pPr lvl="1"/>
            <a:r>
              <a:rPr lang="es-419" sz="2000" dirty="0">
                <a:latin typeface="+mj-lt"/>
              </a:rPr>
              <a:t>Procedimiento</a:t>
            </a:r>
          </a:p>
          <a:p>
            <a:r>
              <a:rPr lang="es-419" sz="2400" dirty="0">
                <a:latin typeface="+mj-lt"/>
              </a:rPr>
              <a:t>Caso Práctico</a:t>
            </a:r>
          </a:p>
          <a:p>
            <a:pPr lvl="1"/>
            <a:r>
              <a:rPr lang="es-419" sz="2000" dirty="0">
                <a:latin typeface="+mj-lt"/>
              </a:rPr>
              <a:t>Datos de la </a:t>
            </a:r>
            <a:r>
              <a:rPr lang="es-419" sz="2000" i="1" dirty="0">
                <a:latin typeface="+mj-lt"/>
              </a:rPr>
              <a:t>English Premier League </a:t>
            </a:r>
            <a:r>
              <a:rPr lang="es-419" sz="2000" dirty="0">
                <a:latin typeface="+mj-lt"/>
              </a:rPr>
              <a:t>del 2014 al 2021</a:t>
            </a:r>
          </a:p>
          <a:p>
            <a:pPr lvl="1"/>
            <a:r>
              <a:rPr lang="es-419" sz="2000" dirty="0">
                <a:latin typeface="+mj-lt"/>
              </a:rPr>
              <a:t>Modelo</a:t>
            </a:r>
          </a:p>
          <a:p>
            <a:pPr lvl="2"/>
            <a:r>
              <a:rPr lang="es-419" sz="1800" dirty="0">
                <a:latin typeface="+mj-lt"/>
              </a:rPr>
              <a:t>Estimación de Probabilidades de los Eventos</a:t>
            </a:r>
          </a:p>
          <a:p>
            <a:pPr lvl="2"/>
            <a:r>
              <a:rPr lang="es-419" sz="1800" dirty="0">
                <a:latin typeface="+mj-lt"/>
              </a:rPr>
              <a:t>Selección de Portafolios por Tipo de Perfil de Riesgo</a:t>
            </a:r>
            <a:endParaRPr lang="es-419" sz="2000" dirty="0">
              <a:latin typeface="+mj-lt"/>
            </a:endParaRPr>
          </a:p>
          <a:p>
            <a:r>
              <a:rPr lang="es-419" sz="2400" dirty="0">
                <a:latin typeface="+mj-lt"/>
              </a:rPr>
              <a:t>Resultados, Conclusiones &amp; Futuras Investigaciones</a:t>
            </a:r>
          </a:p>
          <a:p>
            <a:r>
              <a:rPr lang="es-419" sz="2400" dirty="0">
                <a:latin typeface="+mj-lt"/>
              </a:rPr>
              <a:t>Anexos &amp; Bibliografía</a:t>
            </a:r>
          </a:p>
        </p:txBody>
      </p:sp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id="{9DF5B6D2-7E2B-45B5-8C97-8ECBECFDD632}"/>
              </a:ext>
            </a:extLst>
          </p:cNvPr>
          <p:cNvSpPr/>
          <p:nvPr/>
        </p:nvSpPr>
        <p:spPr>
          <a:xfrm>
            <a:off x="473242" y="3623726"/>
            <a:ext cx="11430000" cy="390808"/>
          </a:xfrm>
          <a:prstGeom prst="round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23375127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1" name="Marcador de contenido 4">
                <a:extLst>
                  <a:ext uri="{FF2B5EF4-FFF2-40B4-BE49-F238E27FC236}">
                    <a16:creationId xmlns:a16="http://schemas.microsoft.com/office/drawing/2014/main" id="{390DBA7A-C902-466C-85B3-4B4CB58B2ECD}"/>
                  </a:ext>
                </a:extLst>
              </p:cNvPr>
              <p:cNvSpPr>
                <a:spLocks noGrp="1"/>
              </p:cNvSpPr>
              <p:nvPr>
                <p:ph sz="quarter" idx="14"/>
              </p:nvPr>
            </p:nvSpPr>
            <p:spPr>
              <a:xfrm>
                <a:off x="457200" y="906463"/>
                <a:ext cx="11245850" cy="5951537"/>
              </a:xfrm>
            </p:spPr>
            <p:txBody>
              <a:bodyPr>
                <a:normAutofit/>
              </a:bodyPr>
              <a:lstStyle/>
              <a:p>
                <a:r>
                  <a:rPr lang="en-US" dirty="0">
                    <a:latin typeface="+mj-lt"/>
                  </a:rPr>
                  <a:t> </a:t>
                </a:r>
                <a:r>
                  <a:rPr lang="en-US" b="1" dirty="0" err="1">
                    <a:latin typeface="+mj-lt"/>
                  </a:rPr>
                  <a:t>Momios</a:t>
                </a:r>
                <a:r>
                  <a:rPr lang="en-US" b="1" dirty="0">
                    <a:latin typeface="+mj-lt"/>
                  </a:rPr>
                  <a:t> del mercado (conjunto de </a:t>
                </a:r>
                <a:r>
                  <a:rPr lang="en-US" b="1" dirty="0" err="1">
                    <a:latin typeface="+mj-lt"/>
                  </a:rPr>
                  <a:t>premios</a:t>
                </a:r>
                <a:r>
                  <a:rPr lang="en-US" b="1" dirty="0">
                    <a:latin typeface="+mj-lt"/>
                  </a:rPr>
                  <a:t> y </a:t>
                </a:r>
                <a:r>
                  <a:rPr lang="en-US" b="1" dirty="0" err="1">
                    <a:latin typeface="+mj-lt"/>
                  </a:rPr>
                  <a:t>consecuencias</a:t>
                </a:r>
                <a:r>
                  <a:rPr lang="en-US" b="1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𝑪</m:t>
                    </m:r>
                  </m:oMath>
                </a14:m>
                <a:r>
                  <a:rPr lang="en-US" b="1" dirty="0">
                    <a:latin typeface="+mj-lt"/>
                  </a:rPr>
                  <a:t>)</a:t>
                </a:r>
              </a:p>
              <a:p>
                <a:pPr lvl="1"/>
                <a:r>
                  <a:rPr lang="en-US" dirty="0" err="1">
                    <a:latin typeface="+mj-lt"/>
                  </a:rPr>
                  <a:t>Obtención</a:t>
                </a:r>
                <a:r>
                  <a:rPr lang="en-US" dirty="0">
                    <a:latin typeface="+mj-lt"/>
                  </a:rPr>
                  <a:t> de la </a:t>
                </a:r>
                <a:r>
                  <a:rPr lang="en-US" dirty="0" err="1">
                    <a:latin typeface="+mj-lt"/>
                  </a:rPr>
                  <a:t>oferta</a:t>
                </a:r>
                <a:r>
                  <a:rPr lang="en-US" dirty="0">
                    <a:latin typeface="+mj-lt"/>
                  </a:rPr>
                  <a:t> del mercado </a:t>
                </a:r>
                <a:r>
                  <a:rPr lang="en-US" dirty="0" err="1">
                    <a:latin typeface="+mj-lt"/>
                  </a:rPr>
                  <a:t>vía</a:t>
                </a:r>
                <a:r>
                  <a:rPr lang="en-US" dirty="0">
                    <a:latin typeface="+mj-lt"/>
                  </a:rPr>
                  <a:t> </a:t>
                </a:r>
                <a:r>
                  <a:rPr lang="en-US" dirty="0">
                    <a:latin typeface="+mj-lt"/>
                    <a:hlinkClick r:id="rId2"/>
                  </a:rPr>
                  <a:t>Football Data UK</a:t>
                </a:r>
                <a:r>
                  <a:rPr lang="en-US" dirty="0">
                    <a:latin typeface="+mj-lt"/>
                  </a:rPr>
                  <a:t>:</a:t>
                </a:r>
              </a:p>
              <a:p>
                <a:pPr marL="457200" lvl="1" indent="0" algn="ctr">
                  <a:buNone/>
                </a:pPr>
                <a:r>
                  <a:rPr lang="en-US" u="sng" dirty="0" err="1">
                    <a:latin typeface="+mj-lt"/>
                  </a:rPr>
                  <a:t>i</a:t>
                </a:r>
                <a:r>
                  <a:rPr lang="en-US" u="sng" dirty="0">
                    <a:latin typeface="+mj-lt"/>
                  </a:rPr>
                  <a:t>)Bet365</a:t>
                </a:r>
                <a:r>
                  <a:rPr lang="en-US" dirty="0">
                    <a:latin typeface="+mj-lt"/>
                  </a:rPr>
                  <a:t>	</a:t>
                </a:r>
                <a:r>
                  <a:rPr lang="en-US" u="sng" dirty="0">
                    <a:latin typeface="+mj-lt"/>
                  </a:rPr>
                  <a:t>ii) </a:t>
                </a:r>
                <a:r>
                  <a:rPr lang="en-US" u="sng" dirty="0" err="1">
                    <a:latin typeface="+mj-lt"/>
                  </a:rPr>
                  <a:t>Bwin</a:t>
                </a:r>
                <a:r>
                  <a:rPr lang="en-US" u="sng" dirty="0">
                    <a:latin typeface="+mj-lt"/>
                  </a:rPr>
                  <a:t> </a:t>
                </a:r>
                <a:r>
                  <a:rPr lang="en-US" dirty="0">
                    <a:latin typeface="+mj-lt"/>
                  </a:rPr>
                  <a:t>	</a:t>
                </a:r>
                <a:r>
                  <a:rPr lang="en-US" u="sng" dirty="0">
                    <a:latin typeface="+mj-lt"/>
                  </a:rPr>
                  <a:t>iii) </a:t>
                </a:r>
                <a:r>
                  <a:rPr lang="en-US" u="sng" dirty="0" err="1">
                    <a:latin typeface="+mj-lt"/>
                  </a:rPr>
                  <a:t>Interwetten</a:t>
                </a:r>
                <a:r>
                  <a:rPr lang="en-US" dirty="0">
                    <a:latin typeface="+mj-lt"/>
                  </a:rPr>
                  <a:t>	</a:t>
                </a:r>
                <a:r>
                  <a:rPr lang="en-US" u="sng" dirty="0">
                    <a:latin typeface="+mj-lt"/>
                  </a:rPr>
                  <a:t>iv) Pinnacle Sports </a:t>
                </a:r>
                <a:r>
                  <a:rPr lang="en-US" dirty="0">
                    <a:latin typeface="+mj-lt"/>
                  </a:rPr>
                  <a:t>	</a:t>
                </a:r>
                <a:r>
                  <a:rPr lang="en-US" u="sng" dirty="0">
                    <a:latin typeface="+mj-lt"/>
                  </a:rPr>
                  <a:t>v) Victor Chandler </a:t>
                </a:r>
                <a:r>
                  <a:rPr lang="en-US" dirty="0">
                    <a:latin typeface="+mj-lt"/>
                  </a:rPr>
                  <a:t>	</a:t>
                </a:r>
                <a:r>
                  <a:rPr lang="en-US" u="sng" dirty="0">
                    <a:latin typeface="+mj-lt"/>
                  </a:rPr>
                  <a:t>vi) William Hill</a:t>
                </a:r>
              </a:p>
              <a:p>
                <a:pPr lvl="1"/>
                <a:endParaRPr lang="en-US" dirty="0">
                  <a:latin typeface="+mj-lt"/>
                </a:endParaRPr>
              </a:p>
              <a:p>
                <a:pPr lvl="1"/>
                <a:r>
                  <a:rPr lang="en-US" dirty="0" err="1">
                    <a:latin typeface="+mj-lt"/>
                  </a:rPr>
                  <a:t>Momio</a:t>
                </a:r>
                <a:r>
                  <a:rPr lang="en-US" dirty="0">
                    <a:latin typeface="+mj-lt"/>
                  </a:rPr>
                  <a:t> para </a:t>
                </a:r>
                <a:r>
                  <a:rPr lang="en-US" dirty="0" err="1">
                    <a:latin typeface="+mj-lt"/>
                  </a:rPr>
                  <a:t>el</a:t>
                </a:r>
                <a:r>
                  <a:rPr lang="en-US" dirty="0">
                    <a:latin typeface="+mj-lt"/>
                  </a:rPr>
                  <a:t> </a:t>
                </a:r>
                <a:r>
                  <a:rPr lang="en-US" dirty="0" err="1">
                    <a:latin typeface="+mj-lt"/>
                  </a:rPr>
                  <a:t>evento-i</a:t>
                </a:r>
                <a:r>
                  <a:rPr lang="en-US" dirty="0">
                    <a:latin typeface="+mj-lt"/>
                  </a:rPr>
                  <a:t> del </a:t>
                </a:r>
                <a:r>
                  <a:rPr lang="en-US" dirty="0" err="1">
                    <a:latin typeface="+mj-lt"/>
                  </a:rPr>
                  <a:t>partido</a:t>
                </a:r>
                <a:r>
                  <a:rPr lang="en-US" dirty="0">
                    <a:latin typeface="+mj-lt"/>
                  </a:rPr>
                  <a:t>-k:	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ℴ</m:t>
                        </m:r>
                      </m:e>
                      <m:sub>
                        <m:r>
                          <a:rPr lang="es-MX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s-MX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 dirty="0" err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á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𝑥</m:t>
                    </m:r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i="1" dirty="0" err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ℴ</m:t>
                                </m:r>
                              </m:e>
                              <m:sub>
                                <m:r>
                                  <a:rPr lang="es-MX" b="0" i="1" dirty="0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s-MX" b="0" i="1" dirty="0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i="1" dirty="0" err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s-MX" b="0" i="1" dirty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s-MX" b="0" i="1" dirty="0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s-MX" b="0" i="1" dirty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bSup>
                          </m:e>
                        </m:d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 ∈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𝐶𝑎𝑠𝑎𝑠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𝑑𝑒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 dirty="0" err="1">
                            <a:latin typeface="Cambria Math" panose="02040503050406030204" pitchFamily="18" charset="0"/>
                          </a:rPr>
                          <m:t>𝐴𝑝𝑢𝑒𝑠𝑡𝑎𝑠</m:t>
                        </m:r>
                      </m:sub>
                    </m:sSub>
                  </m:oMath>
                </a14:m>
                <a:r>
                  <a:rPr lang="en-US" dirty="0">
                    <a:latin typeface="+mj-lt"/>
                  </a:rPr>
                  <a:t>.</a:t>
                </a:r>
              </a:p>
              <a:p>
                <a:pPr marL="457200" lvl="1" indent="0">
                  <a:buNone/>
                </a:pPr>
                <a:endParaRPr lang="en-US" dirty="0">
                  <a:latin typeface="+mj-lt"/>
                </a:endParaRPr>
              </a:p>
              <a:p>
                <a:r>
                  <a:rPr lang="en-US" b="1" dirty="0" err="1">
                    <a:latin typeface="+mj-lt"/>
                  </a:rPr>
                  <a:t>Obtención</a:t>
                </a:r>
                <a:r>
                  <a:rPr lang="en-US" b="1" dirty="0">
                    <a:latin typeface="+mj-lt"/>
                  </a:rPr>
                  <a:t> del </a:t>
                </a:r>
                <a:r>
                  <a:rPr lang="en-US" b="1" dirty="0" err="1">
                    <a:latin typeface="+mj-lt"/>
                  </a:rPr>
                  <a:t>histórico</a:t>
                </a:r>
                <a:r>
                  <a:rPr lang="en-US" b="1" dirty="0">
                    <a:latin typeface="+mj-lt"/>
                  </a:rPr>
                  <a:t> </a:t>
                </a:r>
              </a:p>
              <a:p>
                <a:pPr lvl="1"/>
                <a:r>
                  <a:rPr lang="en-US" dirty="0">
                    <a:latin typeface="+mj-lt"/>
                  </a:rPr>
                  <a:t>A </a:t>
                </a:r>
                <a:r>
                  <a:rPr lang="en-US" dirty="0" err="1">
                    <a:latin typeface="+mj-lt"/>
                  </a:rPr>
                  <a:t>partir</a:t>
                </a:r>
                <a:r>
                  <a:rPr lang="en-US" dirty="0">
                    <a:latin typeface="+mj-lt"/>
                  </a:rPr>
                  <a:t> de </a:t>
                </a:r>
                <a:r>
                  <a:rPr lang="en-US" dirty="0" err="1">
                    <a:latin typeface="+mj-lt"/>
                  </a:rPr>
                  <a:t>técnicas</a:t>
                </a:r>
                <a:r>
                  <a:rPr lang="en-US" dirty="0">
                    <a:latin typeface="+mj-lt"/>
                  </a:rPr>
                  <a:t> de </a:t>
                </a:r>
                <a:r>
                  <a:rPr lang="en-US" dirty="0" err="1">
                    <a:latin typeface="+mj-lt"/>
                  </a:rPr>
                  <a:t>webscraping</a:t>
                </a:r>
                <a:r>
                  <a:rPr lang="en-US" dirty="0">
                    <a:latin typeface="+mj-lt"/>
                  </a:rPr>
                  <a:t>, se </a:t>
                </a:r>
                <a:r>
                  <a:rPr lang="en-US" dirty="0" err="1">
                    <a:latin typeface="+mj-lt"/>
                  </a:rPr>
                  <a:t>obtiene</a:t>
                </a:r>
                <a:r>
                  <a:rPr lang="en-US" dirty="0">
                    <a:latin typeface="+mj-lt"/>
                  </a:rPr>
                  <a:t> </a:t>
                </a:r>
                <a:r>
                  <a:rPr lang="en-US" sz="1800" b="1" dirty="0">
                    <a:latin typeface="+mj-lt"/>
                  </a:rPr>
                  <a:t>(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𝕏</m:t>
                    </m:r>
                    <m:r>
                      <a:rPr lang="es-MX" sz="1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𝕐</m:t>
                    </m:r>
                  </m:oMath>
                </a14:m>
                <a:r>
                  <a:rPr lang="en-US" sz="1800" b="1" dirty="0">
                    <a:latin typeface="+mj-lt"/>
                  </a:rPr>
                  <a:t>) de:</a:t>
                </a:r>
                <a:endParaRPr lang="en-US" b="1" dirty="0">
                  <a:latin typeface="+mj-lt"/>
                </a:endParaRPr>
              </a:p>
              <a:p>
                <a:pPr lvl="1"/>
                <a:endParaRPr lang="en-US" sz="1800" b="1" dirty="0">
                  <a:latin typeface="+mj-lt"/>
                </a:endParaRPr>
              </a:p>
              <a:p>
                <a:r>
                  <a:rPr lang="en-US" b="1" dirty="0" err="1">
                    <a:latin typeface="+mj-lt"/>
                  </a:rPr>
                  <a:t>Síntesis</a:t>
                </a:r>
                <a:r>
                  <a:rPr lang="en-US" b="1" dirty="0">
                    <a:latin typeface="+mj-lt"/>
                  </a:rPr>
                  <a:t> de la </a:t>
                </a:r>
                <a:r>
                  <a:rPr lang="en-US" b="1" dirty="0" err="1">
                    <a:latin typeface="+mj-lt"/>
                  </a:rPr>
                  <a:t>información</a:t>
                </a:r>
                <a:endParaRPr lang="en-US" b="1" dirty="0">
                  <a:latin typeface="+mj-lt"/>
                </a:endParaRPr>
              </a:p>
              <a:p>
                <a:pPr lvl="1"/>
                <a:r>
                  <a:rPr lang="en-US" dirty="0" err="1">
                    <a:latin typeface="+mj-lt"/>
                  </a:rPr>
                  <a:t>Información</a:t>
                </a:r>
                <a:r>
                  <a:rPr lang="en-US" dirty="0">
                    <a:latin typeface="+mj-lt"/>
                  </a:rPr>
                  <a:t> de la </a:t>
                </a:r>
                <a:r>
                  <a:rPr lang="en-US" dirty="0" err="1">
                    <a:latin typeface="+mj-lt"/>
                  </a:rPr>
                  <a:t>temporada</a:t>
                </a:r>
                <a:r>
                  <a:rPr lang="en-US" dirty="0">
                    <a:latin typeface="+mj-lt"/>
                  </a:rPr>
                  <a:t> 14/15 a la </a:t>
                </a:r>
                <a:r>
                  <a:rPr lang="en-US" dirty="0" err="1">
                    <a:latin typeface="+mj-lt"/>
                  </a:rPr>
                  <a:t>temporada</a:t>
                </a:r>
                <a:r>
                  <a:rPr lang="en-US" dirty="0">
                    <a:latin typeface="+mj-lt"/>
                  </a:rPr>
                  <a:t> 20/21: 7 </a:t>
                </a:r>
                <a:r>
                  <a:rPr lang="en-US" dirty="0" err="1">
                    <a:latin typeface="+mj-lt"/>
                  </a:rPr>
                  <a:t>temporadas</a:t>
                </a:r>
                <a:r>
                  <a:rPr lang="en-US" dirty="0">
                    <a:latin typeface="+mj-lt"/>
                  </a:rPr>
                  <a:t> </a:t>
                </a:r>
                <a:r>
                  <a:rPr lang="en-US" dirty="0" err="1">
                    <a:latin typeface="+mj-lt"/>
                  </a:rPr>
                  <a:t>completas</a:t>
                </a:r>
                <a:r>
                  <a:rPr lang="en-US" dirty="0">
                    <a:latin typeface="+mj-lt"/>
                  </a:rPr>
                  <a:t>.</a:t>
                </a:r>
              </a:p>
              <a:p>
                <a:pPr lvl="1"/>
                <a:r>
                  <a:rPr lang="en-US" dirty="0">
                    <a:latin typeface="+mj-lt"/>
                  </a:rPr>
                  <a:t>Base de </a:t>
                </a:r>
                <a:r>
                  <a:rPr lang="en-US" dirty="0" err="1">
                    <a:latin typeface="+mj-lt"/>
                  </a:rPr>
                  <a:t>datos</a:t>
                </a:r>
                <a:r>
                  <a:rPr lang="en-US" dirty="0">
                    <a:latin typeface="+mj-lt"/>
                  </a:rPr>
                  <a:t>:</a:t>
                </a:r>
              </a:p>
              <a:p>
                <a:pPr marL="457200" lvl="1" indent="0">
                  <a:buNone/>
                </a:pPr>
                <a:r>
                  <a:rPr lang="en-US" dirty="0">
                    <a:latin typeface="+mj-lt"/>
                  </a:rPr>
                  <a:t>	Conjunto de </a:t>
                </a:r>
                <a:r>
                  <a:rPr lang="en-US" dirty="0" err="1">
                    <a:latin typeface="+mj-lt"/>
                  </a:rPr>
                  <a:t>entrenamiento</a:t>
                </a:r>
                <a:r>
                  <a:rPr lang="en-US" dirty="0">
                    <a:latin typeface="+mj-lt"/>
                  </a:rPr>
                  <a:t>: 14/15 </a:t>
                </a:r>
                <a:r>
                  <a:rPr lang="en-US" dirty="0">
                    <a:latin typeface="+mj-lt"/>
                    <a:sym typeface="Wingdings" panose="05000000000000000000" pitchFamily="2" charset="2"/>
                  </a:rPr>
                  <a:t> 19/20.</a:t>
                </a:r>
              </a:p>
              <a:p>
                <a:pPr marL="457200" lvl="1" indent="0">
                  <a:buNone/>
                </a:pPr>
                <a:r>
                  <a:rPr lang="en-US" dirty="0">
                    <a:latin typeface="+mj-lt"/>
                    <a:sym typeface="Wingdings" panose="05000000000000000000" pitchFamily="2" charset="2"/>
                  </a:rPr>
                  <a:t>	Conjunto de </a:t>
                </a:r>
                <a:r>
                  <a:rPr lang="en-US" dirty="0" err="1">
                    <a:latin typeface="+mj-lt"/>
                    <a:sym typeface="Wingdings" panose="05000000000000000000" pitchFamily="2" charset="2"/>
                  </a:rPr>
                  <a:t>validación</a:t>
                </a:r>
                <a:r>
                  <a:rPr lang="en-US" dirty="0">
                    <a:latin typeface="+mj-lt"/>
                    <a:sym typeface="Wingdings" panose="05000000000000000000" pitchFamily="2" charset="2"/>
                  </a:rPr>
                  <a:t>: </a:t>
                </a:r>
                <a:r>
                  <a:rPr lang="en-US" dirty="0" err="1">
                    <a:latin typeface="+mj-lt"/>
                    <a:sym typeface="Wingdings" panose="05000000000000000000" pitchFamily="2" charset="2"/>
                  </a:rPr>
                  <a:t>primera</a:t>
                </a:r>
                <a:r>
                  <a:rPr lang="en-US" dirty="0">
                    <a:latin typeface="+mj-lt"/>
                    <a:sym typeface="Wingdings" panose="05000000000000000000" pitchFamily="2" charset="2"/>
                  </a:rPr>
                  <a:t> </a:t>
                </a:r>
                <a:r>
                  <a:rPr lang="en-US" dirty="0" err="1">
                    <a:latin typeface="+mj-lt"/>
                    <a:sym typeface="Wingdings" panose="05000000000000000000" pitchFamily="2" charset="2"/>
                  </a:rPr>
                  <a:t>mitad</a:t>
                </a:r>
                <a:r>
                  <a:rPr lang="en-US" dirty="0">
                    <a:latin typeface="+mj-lt"/>
                    <a:sym typeface="Wingdings" panose="05000000000000000000" pitchFamily="2" charset="2"/>
                  </a:rPr>
                  <a:t> de la </a:t>
                </a:r>
                <a:r>
                  <a:rPr lang="en-US" dirty="0" err="1">
                    <a:latin typeface="+mj-lt"/>
                    <a:sym typeface="Wingdings" panose="05000000000000000000" pitchFamily="2" charset="2"/>
                  </a:rPr>
                  <a:t>temporada</a:t>
                </a:r>
                <a:r>
                  <a:rPr lang="en-US" dirty="0">
                    <a:latin typeface="+mj-lt"/>
                    <a:sym typeface="Wingdings" panose="05000000000000000000" pitchFamily="2" charset="2"/>
                  </a:rPr>
                  <a:t> 20/21.</a:t>
                </a:r>
              </a:p>
              <a:p>
                <a:pPr marL="457200" lvl="1" indent="0">
                  <a:buNone/>
                </a:pPr>
                <a:r>
                  <a:rPr lang="en-US" dirty="0">
                    <a:latin typeface="+mj-lt"/>
                    <a:sym typeface="Wingdings" panose="05000000000000000000" pitchFamily="2" charset="2"/>
                  </a:rPr>
                  <a:t>	Conjunto de </a:t>
                </a:r>
                <a:r>
                  <a:rPr lang="en-US" dirty="0" err="1">
                    <a:latin typeface="+mj-lt"/>
                    <a:sym typeface="Wingdings" panose="05000000000000000000" pitchFamily="2" charset="2"/>
                  </a:rPr>
                  <a:t>prueba</a:t>
                </a:r>
                <a:r>
                  <a:rPr lang="en-US" dirty="0">
                    <a:latin typeface="+mj-lt"/>
                    <a:sym typeface="Wingdings" panose="05000000000000000000" pitchFamily="2" charset="2"/>
                  </a:rPr>
                  <a:t>: </a:t>
                </a:r>
                <a:r>
                  <a:rPr lang="en-US" dirty="0" err="1">
                    <a:latin typeface="+mj-lt"/>
                    <a:sym typeface="Wingdings" panose="05000000000000000000" pitchFamily="2" charset="2"/>
                  </a:rPr>
                  <a:t>segunda</a:t>
                </a:r>
                <a:r>
                  <a:rPr lang="en-US" dirty="0">
                    <a:latin typeface="+mj-lt"/>
                    <a:sym typeface="Wingdings" panose="05000000000000000000" pitchFamily="2" charset="2"/>
                  </a:rPr>
                  <a:t> </a:t>
                </a:r>
                <a:r>
                  <a:rPr lang="en-US" dirty="0" err="1">
                    <a:latin typeface="+mj-lt"/>
                    <a:sym typeface="Wingdings" panose="05000000000000000000" pitchFamily="2" charset="2"/>
                  </a:rPr>
                  <a:t>mitad</a:t>
                </a:r>
                <a:r>
                  <a:rPr lang="en-US" dirty="0">
                    <a:latin typeface="+mj-lt"/>
                    <a:sym typeface="Wingdings" panose="05000000000000000000" pitchFamily="2" charset="2"/>
                  </a:rPr>
                  <a:t> de la </a:t>
                </a:r>
                <a:r>
                  <a:rPr lang="en-US" dirty="0" err="1">
                    <a:latin typeface="+mj-lt"/>
                    <a:sym typeface="Wingdings" panose="05000000000000000000" pitchFamily="2" charset="2"/>
                  </a:rPr>
                  <a:t>temporada</a:t>
                </a:r>
                <a:r>
                  <a:rPr lang="en-US" dirty="0">
                    <a:latin typeface="+mj-lt"/>
                    <a:sym typeface="Wingdings" panose="05000000000000000000" pitchFamily="2" charset="2"/>
                  </a:rPr>
                  <a:t> 20/21.</a:t>
                </a:r>
                <a:endParaRPr lang="en-US" dirty="0">
                  <a:latin typeface="+mj-lt"/>
                </a:endParaRPr>
              </a:p>
              <a:p>
                <a:pPr lvl="1"/>
                <a:r>
                  <a:rPr lang="en-US" dirty="0">
                    <a:latin typeface="+mj-lt"/>
                  </a:rPr>
                  <a:t>El </a:t>
                </a:r>
                <a:r>
                  <a:rPr lang="en-US" dirty="0" err="1">
                    <a:latin typeface="+mj-lt"/>
                  </a:rPr>
                  <a:t>análisis</a:t>
                </a:r>
                <a:r>
                  <a:rPr lang="en-US" dirty="0">
                    <a:latin typeface="+mj-lt"/>
                  </a:rPr>
                  <a:t> </a:t>
                </a:r>
                <a:r>
                  <a:rPr lang="en-US" dirty="0" err="1">
                    <a:latin typeface="+mj-lt"/>
                  </a:rPr>
                  <a:t>exploratorio</a:t>
                </a:r>
                <a:r>
                  <a:rPr lang="en-US" dirty="0">
                    <a:latin typeface="+mj-lt"/>
                  </a:rPr>
                  <a:t> de </a:t>
                </a:r>
                <a:r>
                  <a:rPr lang="en-US" dirty="0" err="1">
                    <a:latin typeface="+mj-lt"/>
                  </a:rPr>
                  <a:t>datos</a:t>
                </a:r>
                <a:r>
                  <a:rPr lang="en-US" dirty="0">
                    <a:latin typeface="+mj-lt"/>
                  </a:rPr>
                  <a:t> se </a:t>
                </a:r>
                <a:r>
                  <a:rPr lang="en-US" dirty="0" err="1">
                    <a:latin typeface="+mj-lt"/>
                  </a:rPr>
                  <a:t>encuentra</a:t>
                </a:r>
                <a:r>
                  <a:rPr lang="en-US" dirty="0">
                    <a:latin typeface="+mj-lt"/>
                  </a:rPr>
                  <a:t> </a:t>
                </a:r>
                <a:r>
                  <a:rPr lang="en-US" dirty="0" err="1">
                    <a:latin typeface="+mj-lt"/>
                  </a:rPr>
                  <a:t>en</a:t>
                </a:r>
                <a:r>
                  <a:rPr lang="en-US" dirty="0">
                    <a:latin typeface="+mj-lt"/>
                  </a:rPr>
                  <a:t> </a:t>
                </a:r>
                <a:r>
                  <a:rPr lang="en-US" dirty="0" err="1">
                    <a:latin typeface="+mj-lt"/>
                  </a:rPr>
                  <a:t>el</a:t>
                </a:r>
                <a:r>
                  <a:rPr lang="en-US" dirty="0">
                    <a:latin typeface="+mj-lt"/>
                  </a:rPr>
                  <a:t> Anexo.</a:t>
                </a:r>
              </a:p>
              <a:p>
                <a:pPr lvl="1"/>
                <a:endParaRPr lang="en-US" dirty="0">
                  <a:latin typeface="+mj-lt"/>
                </a:endParaRPr>
              </a:p>
              <a:p>
                <a:pPr marL="457200" lvl="1" indent="0">
                  <a:buNone/>
                </a:pPr>
                <a:endParaRPr lang="en-US" dirty="0">
                  <a:latin typeface="+mj-lt"/>
                </a:endParaRPr>
              </a:p>
            </p:txBody>
          </p:sp>
        </mc:Choice>
        <mc:Fallback xmlns="">
          <p:sp>
            <p:nvSpPr>
              <p:cNvPr id="11" name="Marcador de contenido 4">
                <a:extLst>
                  <a:ext uri="{FF2B5EF4-FFF2-40B4-BE49-F238E27FC236}">
                    <a16:creationId xmlns:a16="http://schemas.microsoft.com/office/drawing/2014/main" id="{390DBA7A-C902-466C-85B3-4B4CB58B2EC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xfrm>
                <a:off x="457200" y="906463"/>
                <a:ext cx="11245850" cy="5951537"/>
              </a:xfrm>
              <a:blipFill>
                <a:blip r:embed="rId3"/>
                <a:stretch>
                  <a:fillRect l="-488" t="-11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ítulo 1">
            <a:extLst>
              <a:ext uri="{FF2B5EF4-FFF2-40B4-BE49-F238E27FC236}">
                <a16:creationId xmlns:a16="http://schemas.microsoft.com/office/drawing/2014/main" id="{2F835C94-A453-4F31-ACED-6819097A56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just"/>
            <a:r>
              <a:rPr lang="en-US" dirty="0" err="1"/>
              <a:t>Datos</a:t>
            </a:r>
            <a:r>
              <a:rPr lang="en-US" dirty="0"/>
              <a:t> de la </a:t>
            </a:r>
            <a:r>
              <a:rPr lang="en-US" i="1" dirty="0"/>
              <a:t>English Premier League </a:t>
            </a:r>
            <a:r>
              <a:rPr lang="en-US" dirty="0"/>
              <a:t>2014 </a:t>
            </a:r>
            <a:r>
              <a:rPr lang="en-US" dirty="0">
                <a:sym typeface="Wingdings" panose="05000000000000000000" pitchFamily="2" charset="2"/>
              </a:rPr>
              <a:t> 2021</a:t>
            </a:r>
            <a:endParaRPr lang="en-US" dirty="0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EEB0FCA0-DC46-4187-9EB7-B35277E2A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8E64C-F43D-4FC1-833E-211F50B2A834}" type="slidenum">
              <a:rPr lang="es-419" smtClean="0"/>
              <a:t>19</a:t>
            </a:fld>
            <a:endParaRPr lang="es-419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B82B834-C2C8-4F69-A085-B0409E18D3C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MX" dirty="0"/>
              <a:t>Los Datos</a:t>
            </a:r>
            <a:endParaRPr lang="en-US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5514E924-DA88-4AA0-960E-50E72D76A570}"/>
              </a:ext>
            </a:extLst>
          </p:cNvPr>
          <p:cNvSpPr txBox="1"/>
          <p:nvPr/>
        </p:nvSpPr>
        <p:spPr>
          <a:xfrm>
            <a:off x="8321282" y="2886246"/>
            <a:ext cx="3558746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+mj-lt"/>
                <a:hlinkClick r:id="rId4"/>
              </a:rPr>
              <a:t>SoFIFA</a:t>
            </a:r>
            <a:endParaRPr lang="en-US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+mj-lt"/>
                <a:hlinkClick r:id="rId5"/>
              </a:rPr>
              <a:t>Understats</a:t>
            </a:r>
            <a:endParaRPr lang="en-US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  <a:hlinkClick r:id="rId2"/>
              </a:rPr>
              <a:t>Football Data UK</a:t>
            </a:r>
            <a:endParaRPr lang="en-US" dirty="0">
              <a:latin typeface="+mj-lt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2ACE4448-D5E8-475B-9C8D-F1F9814675FB}"/>
              </a:ext>
            </a:extLst>
          </p:cNvPr>
          <p:cNvSpPr txBox="1"/>
          <p:nvPr/>
        </p:nvSpPr>
        <p:spPr>
          <a:xfrm>
            <a:off x="9022191" y="5301453"/>
            <a:ext cx="2957384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 dirty="0">
                <a:latin typeface="+mj-lt"/>
              </a:rPr>
              <a:t>2,660 </a:t>
            </a:r>
            <a:r>
              <a:rPr lang="en-US" b="1" dirty="0" err="1">
                <a:latin typeface="+mj-lt"/>
              </a:rPr>
              <a:t>partidos</a:t>
            </a:r>
            <a:r>
              <a:rPr lang="en-US" b="1" dirty="0">
                <a:latin typeface="+mj-lt"/>
              </a:rPr>
              <a:t> </a:t>
            </a:r>
            <a:r>
              <a:rPr lang="en-US" b="1" dirty="0" err="1">
                <a:latin typeface="+mj-lt"/>
              </a:rPr>
              <a:t>analizados</a:t>
            </a:r>
            <a:r>
              <a:rPr lang="en-US" b="1" dirty="0">
                <a:latin typeface="+mj-lt"/>
              </a:rPr>
              <a:t>.</a:t>
            </a:r>
          </a:p>
        </p:txBody>
      </p:sp>
      <p:sp>
        <p:nvSpPr>
          <p:cNvPr id="8" name="Globo: flecha derecha 7">
            <a:extLst>
              <a:ext uri="{FF2B5EF4-FFF2-40B4-BE49-F238E27FC236}">
                <a16:creationId xmlns:a16="http://schemas.microsoft.com/office/drawing/2014/main" id="{04017CBF-AAEC-4F0A-A77B-575795F0DAAE}"/>
              </a:ext>
            </a:extLst>
          </p:cNvPr>
          <p:cNvSpPr/>
          <p:nvPr/>
        </p:nvSpPr>
        <p:spPr>
          <a:xfrm>
            <a:off x="7359459" y="4909943"/>
            <a:ext cx="1354235" cy="1264945"/>
          </a:xfrm>
          <a:prstGeom prst="rightArrowCallout">
            <a:avLst>
              <a:gd name="adj1" fmla="val 13013"/>
              <a:gd name="adj2" fmla="val 13386"/>
              <a:gd name="adj3" fmla="val 50352"/>
              <a:gd name="adj4" fmla="val 14252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8214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8E0BCC48-5FAF-49F4-8F43-CD7E3C8BF31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s-MX" sz="2400" dirty="0">
                <a:latin typeface="+mj-lt"/>
              </a:rPr>
              <a:t>Problema</a:t>
            </a:r>
          </a:p>
          <a:p>
            <a:r>
              <a:rPr lang="es-MX" sz="2400" dirty="0">
                <a:latin typeface="+mj-lt"/>
              </a:rPr>
              <a:t>Teoría</a:t>
            </a:r>
          </a:p>
          <a:p>
            <a:pPr lvl="1"/>
            <a:r>
              <a:rPr lang="es-MX" sz="2000" dirty="0">
                <a:latin typeface="+mj-lt"/>
              </a:rPr>
              <a:t>Apuestas Deportivas</a:t>
            </a:r>
          </a:p>
          <a:p>
            <a:pPr lvl="1"/>
            <a:r>
              <a:rPr lang="es-419" sz="2000" dirty="0">
                <a:latin typeface="+mj-lt"/>
              </a:rPr>
              <a:t>Teoría de la Utilidad</a:t>
            </a:r>
          </a:p>
          <a:p>
            <a:pPr lvl="1"/>
            <a:r>
              <a:rPr lang="es-419" sz="2000" dirty="0">
                <a:latin typeface="+mj-lt"/>
              </a:rPr>
              <a:t>Procedimiento</a:t>
            </a:r>
          </a:p>
          <a:p>
            <a:r>
              <a:rPr lang="es-419" sz="2400" dirty="0">
                <a:latin typeface="+mj-lt"/>
              </a:rPr>
              <a:t>Caso Práctico</a:t>
            </a:r>
          </a:p>
          <a:p>
            <a:pPr lvl="1"/>
            <a:r>
              <a:rPr lang="es-419" sz="2000" dirty="0">
                <a:latin typeface="+mj-lt"/>
              </a:rPr>
              <a:t>Datos de la </a:t>
            </a:r>
            <a:r>
              <a:rPr lang="es-419" sz="2000" i="1" dirty="0">
                <a:latin typeface="+mj-lt"/>
              </a:rPr>
              <a:t>English Premier League </a:t>
            </a:r>
            <a:r>
              <a:rPr lang="es-419" sz="2000" dirty="0">
                <a:latin typeface="+mj-lt"/>
              </a:rPr>
              <a:t>del 2014 al 2021</a:t>
            </a:r>
          </a:p>
          <a:p>
            <a:pPr lvl="1"/>
            <a:r>
              <a:rPr lang="es-419" sz="2000" dirty="0">
                <a:latin typeface="+mj-lt"/>
              </a:rPr>
              <a:t>Modelo</a:t>
            </a:r>
          </a:p>
          <a:p>
            <a:pPr lvl="2"/>
            <a:r>
              <a:rPr lang="es-419" sz="1800" dirty="0">
                <a:latin typeface="+mj-lt"/>
              </a:rPr>
              <a:t>Estimación de Probabilidades de los Eventos</a:t>
            </a:r>
          </a:p>
          <a:p>
            <a:pPr lvl="2"/>
            <a:r>
              <a:rPr lang="es-419" sz="1800" dirty="0">
                <a:latin typeface="+mj-lt"/>
              </a:rPr>
              <a:t>Selección de Portafolios por Tipo de Perfil de Riesgo</a:t>
            </a:r>
            <a:endParaRPr lang="es-419" sz="2000" dirty="0">
              <a:latin typeface="+mj-lt"/>
            </a:endParaRPr>
          </a:p>
          <a:p>
            <a:r>
              <a:rPr lang="es-419" sz="2400" dirty="0">
                <a:latin typeface="+mj-lt"/>
              </a:rPr>
              <a:t>Resultados, Conclusiones &amp; Futuras Investigaciones</a:t>
            </a:r>
          </a:p>
          <a:p>
            <a:r>
              <a:rPr lang="es-419" sz="2400" dirty="0">
                <a:latin typeface="+mj-lt"/>
              </a:rPr>
              <a:t>Anexos &amp; Bibliografía</a:t>
            </a:r>
          </a:p>
        </p:txBody>
      </p:sp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id="{9DF5B6D2-7E2B-45B5-8C97-8ECBECFDD632}"/>
              </a:ext>
            </a:extLst>
          </p:cNvPr>
          <p:cNvSpPr/>
          <p:nvPr/>
        </p:nvSpPr>
        <p:spPr>
          <a:xfrm>
            <a:off x="473242" y="1329258"/>
            <a:ext cx="11430000" cy="390808"/>
          </a:xfrm>
          <a:prstGeom prst="round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16705902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8E0BCC48-5FAF-49F4-8F43-CD7E3C8BF31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s-MX" sz="2400" dirty="0">
                <a:latin typeface="+mj-lt"/>
              </a:rPr>
              <a:t>Problema</a:t>
            </a:r>
          </a:p>
          <a:p>
            <a:r>
              <a:rPr lang="es-MX" sz="2400" dirty="0">
                <a:latin typeface="+mj-lt"/>
              </a:rPr>
              <a:t>Teoría</a:t>
            </a:r>
          </a:p>
          <a:p>
            <a:pPr lvl="1"/>
            <a:r>
              <a:rPr lang="es-MX" sz="2000" dirty="0">
                <a:latin typeface="+mj-lt"/>
              </a:rPr>
              <a:t>Apuestas Deportivas</a:t>
            </a:r>
          </a:p>
          <a:p>
            <a:pPr lvl="1"/>
            <a:r>
              <a:rPr lang="es-419" sz="2000" dirty="0">
                <a:latin typeface="+mj-lt"/>
              </a:rPr>
              <a:t>Teoría de la Utilidad</a:t>
            </a:r>
          </a:p>
          <a:p>
            <a:pPr lvl="1"/>
            <a:r>
              <a:rPr lang="es-419" sz="2000" dirty="0">
                <a:latin typeface="+mj-lt"/>
              </a:rPr>
              <a:t>Procedimiento</a:t>
            </a:r>
          </a:p>
          <a:p>
            <a:r>
              <a:rPr lang="es-419" sz="2400" dirty="0">
                <a:latin typeface="+mj-lt"/>
              </a:rPr>
              <a:t>Caso Práctico</a:t>
            </a:r>
          </a:p>
          <a:p>
            <a:pPr lvl="1"/>
            <a:r>
              <a:rPr lang="es-419" sz="2000" dirty="0">
                <a:latin typeface="+mj-lt"/>
              </a:rPr>
              <a:t>Datos de la </a:t>
            </a:r>
            <a:r>
              <a:rPr lang="es-419" sz="2000" i="1" dirty="0">
                <a:latin typeface="+mj-lt"/>
              </a:rPr>
              <a:t>English Premier League </a:t>
            </a:r>
            <a:r>
              <a:rPr lang="es-419" sz="2000" dirty="0">
                <a:latin typeface="+mj-lt"/>
              </a:rPr>
              <a:t>del 2014 al 2021</a:t>
            </a:r>
          </a:p>
          <a:p>
            <a:pPr lvl="1"/>
            <a:r>
              <a:rPr lang="es-419" sz="2000" dirty="0">
                <a:latin typeface="+mj-lt"/>
              </a:rPr>
              <a:t>Modelo</a:t>
            </a:r>
          </a:p>
          <a:p>
            <a:pPr lvl="2"/>
            <a:r>
              <a:rPr lang="es-419" sz="1800" dirty="0">
                <a:latin typeface="+mj-lt"/>
              </a:rPr>
              <a:t>Estimación de Probabilidades de los Eventos</a:t>
            </a:r>
          </a:p>
          <a:p>
            <a:pPr lvl="2"/>
            <a:r>
              <a:rPr lang="es-419" sz="1800" dirty="0">
                <a:latin typeface="+mj-lt"/>
              </a:rPr>
              <a:t>Selección de Portafolios por Tipo de Perfil de Riesgo</a:t>
            </a:r>
            <a:endParaRPr lang="es-419" sz="2000" dirty="0">
              <a:latin typeface="+mj-lt"/>
            </a:endParaRPr>
          </a:p>
          <a:p>
            <a:r>
              <a:rPr lang="es-419" sz="2400" dirty="0">
                <a:latin typeface="+mj-lt"/>
              </a:rPr>
              <a:t>Resultados, Conclusiones &amp; Futuras Investigaciones</a:t>
            </a:r>
          </a:p>
          <a:p>
            <a:r>
              <a:rPr lang="es-419" sz="2400" dirty="0">
                <a:latin typeface="+mj-lt"/>
              </a:rPr>
              <a:t>Anexos &amp; Bibliografía</a:t>
            </a:r>
          </a:p>
        </p:txBody>
      </p:sp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id="{9DF5B6D2-7E2B-45B5-8C97-8ECBECFDD632}"/>
              </a:ext>
            </a:extLst>
          </p:cNvPr>
          <p:cNvSpPr/>
          <p:nvPr/>
        </p:nvSpPr>
        <p:spPr>
          <a:xfrm>
            <a:off x="473242" y="4292596"/>
            <a:ext cx="11430000" cy="390808"/>
          </a:xfrm>
          <a:prstGeom prst="round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21545024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A79396-758F-4087-B7C4-037A6061B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Modelo</a:t>
            </a:r>
            <a:r>
              <a:rPr lang="en-US" dirty="0"/>
              <a:t> de </a:t>
            </a:r>
            <a:r>
              <a:rPr lang="en-US" dirty="0" err="1"/>
              <a:t>Aprendizaje</a:t>
            </a:r>
            <a:r>
              <a:rPr lang="en-US" dirty="0"/>
              <a:t> Profundo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C210CAC1-57AD-4973-B55E-282297650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8E64C-F43D-4FC1-833E-211F50B2A834}" type="slidenum">
              <a:rPr lang="es-419" smtClean="0"/>
              <a:t>21</a:t>
            </a:fld>
            <a:endParaRPr lang="es-419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123CBB0-D17F-45BC-8396-98E5BF8FFF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MX" dirty="0"/>
              <a:t>Metodología</a:t>
            </a:r>
            <a:endParaRPr lang="en-US" dirty="0"/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BD357B0B-6689-4AF7-99F7-F019C937684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57200" y="906463"/>
            <a:ext cx="11245850" cy="5778817"/>
          </a:xfrm>
        </p:spPr>
        <p:txBody>
          <a:bodyPr>
            <a:normAutofit/>
          </a:bodyPr>
          <a:lstStyle/>
          <a:p>
            <a:r>
              <a:rPr lang="en-US" b="1" dirty="0" err="1">
                <a:latin typeface="+mj-lt"/>
              </a:rPr>
              <a:t>Metodología</a:t>
            </a:r>
            <a:endParaRPr lang="en-US" b="1" dirty="0">
              <a:latin typeface="+mj-lt"/>
            </a:endParaRPr>
          </a:p>
          <a:p>
            <a:pPr marL="0" indent="0">
              <a:buNone/>
            </a:pPr>
            <a:r>
              <a:rPr lang="en-US" sz="1800" dirty="0">
                <a:latin typeface="+mj-lt"/>
              </a:rPr>
              <a:t> </a:t>
            </a:r>
            <a:r>
              <a:rPr lang="en-US" sz="1800" b="1" dirty="0" err="1">
                <a:latin typeface="+mj-lt"/>
              </a:rPr>
              <a:t>i</a:t>
            </a:r>
            <a:r>
              <a:rPr lang="en-US" sz="1800" b="1" dirty="0">
                <a:latin typeface="+mj-lt"/>
              </a:rPr>
              <a:t>. </a:t>
            </a:r>
            <a:r>
              <a:rPr lang="en-US" sz="1800" b="1" dirty="0" err="1">
                <a:latin typeface="+mj-lt"/>
              </a:rPr>
              <a:t>Consideraciones</a:t>
            </a:r>
            <a:r>
              <a:rPr lang="en-US" sz="1800" b="1" dirty="0">
                <a:latin typeface="+mj-lt"/>
              </a:rPr>
              <a:t> </a:t>
            </a:r>
            <a:r>
              <a:rPr lang="en-US" sz="1800" b="1" dirty="0" err="1">
                <a:latin typeface="+mj-lt"/>
              </a:rPr>
              <a:t>Generales</a:t>
            </a:r>
            <a:r>
              <a:rPr lang="en-US" sz="1800" b="1" dirty="0">
                <a:latin typeface="+mj-lt"/>
              </a:rPr>
              <a:t>	        ii. </a:t>
            </a:r>
            <a:r>
              <a:rPr lang="en-US" sz="1800" b="1" dirty="0" err="1">
                <a:latin typeface="+mj-lt"/>
              </a:rPr>
              <a:t>Selección</a:t>
            </a:r>
            <a:r>
              <a:rPr lang="en-US" sz="1800" b="1" dirty="0">
                <a:latin typeface="+mj-lt"/>
              </a:rPr>
              <a:t> de Variables          iii. </a:t>
            </a:r>
            <a:r>
              <a:rPr lang="en-US" sz="1800" b="1" dirty="0" err="1">
                <a:latin typeface="+mj-lt"/>
              </a:rPr>
              <a:t>Selección</a:t>
            </a:r>
            <a:r>
              <a:rPr lang="en-US" sz="1800" b="1" dirty="0">
                <a:latin typeface="+mj-lt"/>
              </a:rPr>
              <a:t> del </a:t>
            </a:r>
            <a:r>
              <a:rPr lang="en-US" sz="1800" b="1" dirty="0" err="1">
                <a:latin typeface="+mj-lt"/>
              </a:rPr>
              <a:t>Modelo</a:t>
            </a:r>
            <a:r>
              <a:rPr lang="en-US" sz="1800" b="1" dirty="0">
                <a:latin typeface="+mj-lt"/>
              </a:rPr>
              <a:t>           iv. </a:t>
            </a:r>
            <a:r>
              <a:rPr lang="en-US" sz="1800" b="1" dirty="0" err="1">
                <a:latin typeface="+mj-lt"/>
              </a:rPr>
              <a:t>Evaluación</a:t>
            </a:r>
            <a:r>
              <a:rPr lang="en-US" sz="1800" b="1" dirty="0">
                <a:latin typeface="+mj-lt"/>
              </a:rPr>
              <a:t> del </a:t>
            </a:r>
            <a:r>
              <a:rPr lang="en-US" sz="1800" b="1" dirty="0" err="1">
                <a:latin typeface="+mj-lt"/>
              </a:rPr>
              <a:t>Modelo</a:t>
            </a:r>
            <a:endParaRPr lang="en-US" sz="1800" b="1" dirty="0">
              <a:latin typeface="+mj-lt"/>
            </a:endParaRPr>
          </a:p>
          <a:p>
            <a:pPr marL="857250" lvl="1" indent="-400050">
              <a:buFont typeface="+mj-lt"/>
              <a:buAutoNum type="romanLcPeriod"/>
            </a:pPr>
            <a:endParaRPr lang="en-US" b="1" dirty="0">
              <a:latin typeface="+mj-lt"/>
            </a:endParaRPr>
          </a:p>
          <a:p>
            <a:pPr marL="0" indent="0">
              <a:buNone/>
            </a:pPr>
            <a:r>
              <a:rPr lang="en-US" b="1" dirty="0" err="1">
                <a:latin typeface="+mj-lt"/>
              </a:rPr>
              <a:t>i</a:t>
            </a:r>
            <a:r>
              <a:rPr lang="en-US" b="1" dirty="0">
                <a:latin typeface="+mj-lt"/>
              </a:rPr>
              <a:t>) </a:t>
            </a:r>
            <a:r>
              <a:rPr lang="en-US" b="1" dirty="0" err="1">
                <a:latin typeface="+mj-lt"/>
              </a:rPr>
              <a:t>Consideraciones</a:t>
            </a:r>
            <a:r>
              <a:rPr lang="en-US" b="1" dirty="0">
                <a:latin typeface="+mj-lt"/>
              </a:rPr>
              <a:t> </a:t>
            </a:r>
            <a:r>
              <a:rPr lang="en-US" b="1" dirty="0" err="1">
                <a:latin typeface="+mj-lt"/>
              </a:rPr>
              <a:t>Generales</a:t>
            </a:r>
            <a:r>
              <a:rPr lang="en-US" b="1" dirty="0">
                <a:latin typeface="+mj-lt"/>
              </a:rPr>
              <a:t> </a:t>
            </a:r>
          </a:p>
          <a:p>
            <a:pPr lvl="1"/>
            <a:r>
              <a:rPr lang="en-US" dirty="0">
                <a:latin typeface="+mj-lt"/>
              </a:rPr>
              <a:t>Base de </a:t>
            </a:r>
            <a:r>
              <a:rPr lang="en-US" dirty="0" err="1">
                <a:latin typeface="+mj-lt"/>
              </a:rPr>
              <a:t>datos</a:t>
            </a:r>
            <a:endParaRPr lang="en-US" dirty="0">
              <a:latin typeface="+mj-lt"/>
            </a:endParaRPr>
          </a:p>
          <a:p>
            <a:pPr lvl="1"/>
            <a:endParaRPr lang="en-US" dirty="0">
              <a:latin typeface="+mj-lt"/>
            </a:endParaRPr>
          </a:p>
          <a:p>
            <a:pPr lvl="1"/>
            <a:endParaRPr lang="en-US" dirty="0">
              <a:latin typeface="+mj-lt"/>
            </a:endParaRPr>
          </a:p>
          <a:p>
            <a:pPr lvl="1"/>
            <a:endParaRPr lang="en-US" dirty="0">
              <a:latin typeface="+mj-lt"/>
            </a:endParaRPr>
          </a:p>
          <a:p>
            <a:pPr lvl="1"/>
            <a:r>
              <a:rPr lang="en-US" dirty="0" err="1">
                <a:latin typeface="+mj-lt"/>
              </a:rPr>
              <a:t>Validación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Cruzada</a:t>
            </a:r>
            <a:r>
              <a:rPr lang="en-US" dirty="0">
                <a:latin typeface="+mj-lt"/>
              </a:rPr>
              <a:t> Temporal Simple (STCV)</a:t>
            </a:r>
          </a:p>
          <a:p>
            <a:pPr marL="457200" lvl="1" indent="0">
              <a:buNone/>
            </a:pPr>
            <a:r>
              <a:rPr lang="en-US" dirty="0">
                <a:latin typeface="+mj-lt"/>
              </a:rPr>
              <a:t>	 Se </a:t>
            </a:r>
            <a:r>
              <a:rPr lang="en-US" dirty="0" err="1">
                <a:latin typeface="+mj-lt"/>
              </a:rPr>
              <a:t>realiza</a:t>
            </a:r>
            <a:r>
              <a:rPr lang="en-US" dirty="0">
                <a:latin typeface="+mj-lt"/>
              </a:rPr>
              <a:t> STCV para </a:t>
            </a:r>
            <a:r>
              <a:rPr lang="en-US" dirty="0" err="1">
                <a:latin typeface="+mj-lt"/>
              </a:rPr>
              <a:t>obtener</a:t>
            </a:r>
            <a:r>
              <a:rPr lang="en-US" dirty="0">
                <a:latin typeface="+mj-lt"/>
              </a:rPr>
              <a:t> un </a:t>
            </a:r>
            <a:r>
              <a:rPr lang="en-US" dirty="0" err="1">
                <a:latin typeface="+mj-lt"/>
              </a:rPr>
              <a:t>estimado</a:t>
            </a:r>
            <a:r>
              <a:rPr lang="en-US" dirty="0">
                <a:latin typeface="+mj-lt"/>
              </a:rPr>
              <a:t> del error de </a:t>
            </a:r>
            <a:r>
              <a:rPr lang="en-US" dirty="0" err="1">
                <a:latin typeface="+mj-lt"/>
              </a:rPr>
              <a:t>predicción</a:t>
            </a:r>
            <a:r>
              <a:rPr lang="en-US" dirty="0">
                <a:latin typeface="+mj-lt"/>
              </a:rPr>
              <a:t> de los </a:t>
            </a:r>
            <a:r>
              <a:rPr lang="en-US" dirty="0" err="1">
                <a:latin typeface="+mj-lt"/>
              </a:rPr>
              <a:t>modelos</a:t>
            </a:r>
            <a:r>
              <a:rPr lang="en-US" dirty="0">
                <a:latin typeface="+mj-lt"/>
              </a:rPr>
              <a:t>. </a:t>
            </a:r>
          </a:p>
          <a:p>
            <a:pPr lvl="1"/>
            <a:endParaRPr lang="en-US" dirty="0">
              <a:latin typeface="+mj-lt"/>
            </a:endParaRPr>
          </a:p>
          <a:p>
            <a:pPr lvl="1"/>
            <a:endParaRPr lang="en-US" dirty="0">
              <a:latin typeface="+mj-lt"/>
            </a:endParaRPr>
          </a:p>
          <a:p>
            <a:pPr lvl="1"/>
            <a:endParaRPr lang="en-US" dirty="0">
              <a:latin typeface="+mj-lt"/>
            </a:endParaRPr>
          </a:p>
          <a:p>
            <a:pPr lvl="1"/>
            <a:endParaRPr lang="en-US" dirty="0">
              <a:latin typeface="+mj-lt"/>
            </a:endParaRPr>
          </a:p>
          <a:p>
            <a:pPr marL="457200" lvl="1" indent="0">
              <a:buNone/>
            </a:pPr>
            <a:endParaRPr lang="en-US" dirty="0">
              <a:latin typeface="+mj-lt"/>
            </a:endParaRPr>
          </a:p>
          <a:p>
            <a:pPr lvl="1"/>
            <a:r>
              <a:rPr lang="en-US" dirty="0" err="1">
                <a:latin typeface="+mj-lt"/>
              </a:rPr>
              <a:t>Paquetes</a:t>
            </a:r>
            <a:r>
              <a:rPr lang="en-US" dirty="0">
                <a:latin typeface="+mj-lt"/>
              </a:rPr>
              <a:t> y </a:t>
            </a:r>
            <a:r>
              <a:rPr lang="en-US" dirty="0" err="1">
                <a:latin typeface="+mj-lt"/>
              </a:rPr>
              <a:t>liberías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computacionales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usados</a:t>
            </a:r>
            <a:endParaRPr lang="en-US" dirty="0">
              <a:latin typeface="+mj-lt"/>
            </a:endParaRPr>
          </a:p>
          <a:p>
            <a:pPr marL="457200" lvl="1" indent="0">
              <a:buNone/>
            </a:pPr>
            <a:r>
              <a:rPr lang="en-US" dirty="0">
                <a:latin typeface="+mj-lt"/>
              </a:rPr>
              <a:t>	Los </a:t>
            </a:r>
            <a:r>
              <a:rPr lang="en-US" dirty="0" err="1">
                <a:latin typeface="+mj-lt"/>
              </a:rPr>
              <a:t>modelos</a:t>
            </a:r>
            <a:r>
              <a:rPr lang="en-US" dirty="0">
                <a:latin typeface="+mj-lt"/>
              </a:rPr>
              <a:t> se </a:t>
            </a:r>
            <a:r>
              <a:rPr lang="en-US" dirty="0" err="1">
                <a:latin typeface="+mj-lt"/>
              </a:rPr>
              <a:t>realizaron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en</a:t>
            </a:r>
            <a:r>
              <a:rPr lang="en-US" dirty="0">
                <a:latin typeface="+mj-lt"/>
              </a:rPr>
              <a:t> </a:t>
            </a:r>
            <a:r>
              <a:rPr lang="en-US" i="1" dirty="0">
                <a:latin typeface="+mj-lt"/>
              </a:rPr>
              <a:t>python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mediante</a:t>
            </a:r>
            <a:r>
              <a:rPr lang="en-US" dirty="0">
                <a:latin typeface="+mj-lt"/>
              </a:rPr>
              <a:t> la </a:t>
            </a:r>
            <a:r>
              <a:rPr lang="en-US" dirty="0" err="1">
                <a:latin typeface="+mj-lt"/>
              </a:rPr>
              <a:t>librería</a:t>
            </a:r>
            <a:r>
              <a:rPr lang="en-US" dirty="0">
                <a:latin typeface="+mj-lt"/>
              </a:rPr>
              <a:t> de </a:t>
            </a:r>
            <a:r>
              <a:rPr lang="en-US" i="1" dirty="0" err="1">
                <a:latin typeface="+mj-lt"/>
              </a:rPr>
              <a:t>keras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en</a:t>
            </a:r>
            <a:r>
              <a:rPr lang="en-US" dirty="0">
                <a:latin typeface="+mj-lt"/>
              </a:rPr>
              <a:t> </a:t>
            </a:r>
            <a:r>
              <a:rPr lang="en-US" i="1" dirty="0" err="1">
                <a:latin typeface="+mj-lt"/>
              </a:rPr>
              <a:t>Tensorflow</a:t>
            </a:r>
            <a:r>
              <a:rPr lang="en-US" i="1" dirty="0">
                <a:latin typeface="+mj-lt"/>
              </a:rPr>
              <a:t> 2.</a:t>
            </a:r>
            <a:endParaRPr lang="en-US" dirty="0">
              <a:latin typeface="+mj-lt"/>
            </a:endParaRPr>
          </a:p>
          <a:p>
            <a:pPr lvl="1"/>
            <a:endParaRPr lang="en-US" dirty="0">
              <a:latin typeface="+mj-lt"/>
            </a:endParaRPr>
          </a:p>
        </p:txBody>
      </p:sp>
      <p:graphicFrame>
        <p:nvGraphicFramePr>
          <p:cNvPr id="7" name="Tabla 6">
            <a:extLst>
              <a:ext uri="{FF2B5EF4-FFF2-40B4-BE49-F238E27FC236}">
                <a16:creationId xmlns:a16="http://schemas.microsoft.com/office/drawing/2014/main" id="{989D009A-E730-4A33-B2B9-AE4570CE7F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6409333"/>
              </p:ext>
            </p:extLst>
          </p:nvPr>
        </p:nvGraphicFramePr>
        <p:xfrm>
          <a:off x="2159000" y="2781300"/>
          <a:ext cx="7873999" cy="5486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74582">
                  <a:extLst>
                    <a:ext uri="{9D8B030D-6E8A-4147-A177-3AD203B41FA5}">
                      <a16:colId xmlns:a16="http://schemas.microsoft.com/office/drawing/2014/main" val="173055030"/>
                    </a:ext>
                  </a:extLst>
                </a:gridCol>
                <a:gridCol w="993145">
                  <a:extLst>
                    <a:ext uri="{9D8B030D-6E8A-4147-A177-3AD203B41FA5}">
                      <a16:colId xmlns:a16="http://schemas.microsoft.com/office/drawing/2014/main" val="913538233"/>
                    </a:ext>
                  </a:extLst>
                </a:gridCol>
                <a:gridCol w="900328">
                  <a:extLst>
                    <a:ext uri="{9D8B030D-6E8A-4147-A177-3AD203B41FA5}">
                      <a16:colId xmlns:a16="http://schemas.microsoft.com/office/drawing/2014/main" val="815414442"/>
                    </a:ext>
                  </a:extLst>
                </a:gridCol>
                <a:gridCol w="891046">
                  <a:extLst>
                    <a:ext uri="{9D8B030D-6E8A-4147-A177-3AD203B41FA5}">
                      <a16:colId xmlns:a16="http://schemas.microsoft.com/office/drawing/2014/main" val="2139121736"/>
                    </a:ext>
                  </a:extLst>
                </a:gridCol>
                <a:gridCol w="959112">
                  <a:extLst>
                    <a:ext uri="{9D8B030D-6E8A-4147-A177-3AD203B41FA5}">
                      <a16:colId xmlns:a16="http://schemas.microsoft.com/office/drawing/2014/main" val="993503515"/>
                    </a:ext>
                  </a:extLst>
                </a:gridCol>
                <a:gridCol w="770383">
                  <a:extLst>
                    <a:ext uri="{9D8B030D-6E8A-4147-A177-3AD203B41FA5}">
                      <a16:colId xmlns:a16="http://schemas.microsoft.com/office/drawing/2014/main" val="2560288904"/>
                    </a:ext>
                  </a:extLst>
                </a:gridCol>
                <a:gridCol w="770383">
                  <a:extLst>
                    <a:ext uri="{9D8B030D-6E8A-4147-A177-3AD203B41FA5}">
                      <a16:colId xmlns:a16="http://schemas.microsoft.com/office/drawing/2014/main" val="3330184858"/>
                    </a:ext>
                  </a:extLst>
                </a:gridCol>
                <a:gridCol w="807510">
                  <a:extLst>
                    <a:ext uri="{9D8B030D-6E8A-4147-A177-3AD203B41FA5}">
                      <a16:colId xmlns:a16="http://schemas.microsoft.com/office/drawing/2014/main" val="3432150382"/>
                    </a:ext>
                  </a:extLst>
                </a:gridCol>
                <a:gridCol w="37127">
                  <a:extLst>
                    <a:ext uri="{9D8B030D-6E8A-4147-A177-3AD203B41FA5}">
                      <a16:colId xmlns:a16="http://schemas.microsoft.com/office/drawing/2014/main" val="2105294186"/>
                    </a:ext>
                  </a:extLst>
                </a:gridCol>
                <a:gridCol w="770383">
                  <a:extLst>
                    <a:ext uri="{9D8B030D-6E8A-4147-A177-3AD203B41FA5}">
                      <a16:colId xmlns:a16="http://schemas.microsoft.com/office/drawing/2014/main" val="1009438021"/>
                    </a:ext>
                  </a:extLst>
                </a:gridCol>
              </a:tblGrid>
              <a:tr h="182880">
                <a:tc gridSpan="7">
                  <a:txBody>
                    <a:bodyPr/>
                    <a:lstStyle/>
                    <a:p>
                      <a:pPr algn="ctr" fontAlgn="b"/>
                      <a:r>
                        <a:rPr lang="es-MX" sz="1100" b="1" i="0" u="none" strike="noStrike" dirty="0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</a:rPr>
                        <a:t>ENTRENAMIENTO</a:t>
                      </a:r>
                      <a:endParaRPr lang="en-US" sz="1100" b="1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tx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1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tx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1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tx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1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tx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100" b="1" i="0" u="none" strike="noStrike" dirty="0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</a:rPr>
                        <a:t>VALIDACIÓN</a:t>
                      </a:r>
                      <a:endParaRPr lang="en-US" sz="1100" b="1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tx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MX" sz="1100" b="1" i="0" u="none" strike="noStrike" dirty="0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</a:rPr>
                        <a:t>PRUEBA</a:t>
                      </a:r>
                      <a:endParaRPr lang="en-US" sz="1100" b="1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tx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0304487"/>
                  </a:ext>
                </a:extLst>
              </a:tr>
              <a:tr h="182880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 err="1">
                          <a:solidFill>
                            <a:schemeClr val="accent1"/>
                          </a:solidFill>
                          <a:effectLst/>
                        </a:rPr>
                        <a:t>Temporada</a:t>
                      </a:r>
                      <a:r>
                        <a:rPr lang="en-US" sz="1100" b="1" u="none" strike="noStrike" dirty="0">
                          <a:solidFill>
                            <a:schemeClr val="accent1"/>
                          </a:solidFill>
                          <a:effectLst/>
                        </a:rPr>
                        <a:t> 14/15</a:t>
                      </a:r>
                      <a:endParaRPr lang="en-US" sz="1100" b="1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tx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 err="1">
                          <a:solidFill>
                            <a:schemeClr val="accent1"/>
                          </a:solidFill>
                          <a:effectLst/>
                        </a:rPr>
                        <a:t>Temporada</a:t>
                      </a:r>
                      <a:r>
                        <a:rPr lang="en-US" sz="1100" b="1" u="none" strike="noStrike" dirty="0">
                          <a:solidFill>
                            <a:schemeClr val="accent1"/>
                          </a:solidFill>
                          <a:effectLst/>
                        </a:rPr>
                        <a:t> 15/16</a:t>
                      </a:r>
                      <a:endParaRPr lang="en-US" sz="1100" b="1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tx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solidFill>
                            <a:schemeClr val="accent1"/>
                          </a:solidFill>
                          <a:effectLst/>
                        </a:rPr>
                        <a:t>…</a:t>
                      </a:r>
                      <a:endParaRPr lang="en-US" sz="1100" b="1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tx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 err="1">
                          <a:solidFill>
                            <a:schemeClr val="accent1"/>
                          </a:solidFill>
                          <a:effectLst/>
                        </a:rPr>
                        <a:t>Temporada</a:t>
                      </a:r>
                      <a:r>
                        <a:rPr lang="en-US" sz="1100" b="1" u="none" strike="noStrike" dirty="0">
                          <a:solidFill>
                            <a:schemeClr val="accent1"/>
                          </a:solidFill>
                          <a:effectLst/>
                        </a:rPr>
                        <a:t> 19/20</a:t>
                      </a:r>
                      <a:endParaRPr lang="en-US" sz="1100" b="1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tx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 err="1">
                          <a:solidFill>
                            <a:schemeClr val="accent1"/>
                          </a:solidFill>
                          <a:effectLst/>
                        </a:rPr>
                        <a:t>Temporada</a:t>
                      </a:r>
                      <a:r>
                        <a:rPr lang="en-US" sz="1100" b="1" u="none" strike="noStrike" dirty="0">
                          <a:solidFill>
                            <a:schemeClr val="accent1"/>
                          </a:solidFill>
                          <a:effectLst/>
                        </a:rPr>
                        <a:t> 20/21</a:t>
                      </a:r>
                      <a:endParaRPr lang="en-US" sz="1100" b="1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tx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384337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solidFill>
                            <a:schemeClr val="tx2"/>
                          </a:solidFill>
                          <a:effectLst/>
                        </a:rPr>
                        <a:t>J2-J18</a:t>
                      </a:r>
                      <a:endParaRPr lang="en-US" sz="1100" b="1" i="0" u="none" strike="noStrike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solidFill>
                            <a:schemeClr val="tx2"/>
                          </a:solidFill>
                          <a:effectLst/>
                        </a:rPr>
                        <a:t>J19-J38</a:t>
                      </a:r>
                      <a:endParaRPr lang="en-US" sz="1100" b="1" i="0" u="none" strike="noStrike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solidFill>
                            <a:schemeClr val="tx2"/>
                          </a:solidFill>
                          <a:effectLst/>
                        </a:rPr>
                        <a:t>J2-J18</a:t>
                      </a:r>
                      <a:endParaRPr lang="en-US" sz="1100" b="1" i="0" u="none" strike="noStrike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solidFill>
                            <a:schemeClr val="tx2"/>
                          </a:solidFill>
                          <a:effectLst/>
                        </a:rPr>
                        <a:t>J19-J38</a:t>
                      </a:r>
                      <a:endParaRPr lang="en-US" sz="1100" b="1" i="0" u="none" strike="noStrike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solidFill>
                            <a:schemeClr val="tx2"/>
                          </a:solidFill>
                          <a:effectLst/>
                        </a:rPr>
                        <a:t>…</a:t>
                      </a:r>
                      <a:endParaRPr lang="en-US" sz="1100" b="1" i="0" u="none" strike="noStrike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solidFill>
                            <a:schemeClr val="tx2"/>
                          </a:solidFill>
                          <a:effectLst/>
                        </a:rPr>
                        <a:t>J2-J18</a:t>
                      </a:r>
                      <a:endParaRPr lang="en-US" sz="1100" b="1" i="0" u="none" strike="noStrike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solidFill>
                            <a:schemeClr val="tx2"/>
                          </a:solidFill>
                          <a:effectLst/>
                        </a:rPr>
                        <a:t>J19-J38</a:t>
                      </a:r>
                      <a:endParaRPr lang="en-US" sz="1100" b="1" i="0" u="none" strike="noStrike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solidFill>
                            <a:schemeClr val="tx2"/>
                          </a:solidFill>
                          <a:effectLst/>
                        </a:rPr>
                        <a:t>J2-J18</a:t>
                      </a:r>
                      <a:endParaRPr lang="en-US" sz="1100" b="1" i="0" u="none" strike="noStrike" dirty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solidFill>
                            <a:schemeClr val="accent1"/>
                          </a:solidFill>
                          <a:effectLst/>
                        </a:rPr>
                        <a:t>J19-J38</a:t>
                      </a:r>
                      <a:endParaRPr lang="en-US" sz="1100" b="1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tx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1460013"/>
                  </a:ext>
                </a:extLst>
              </a:tr>
            </a:tbl>
          </a:graphicData>
        </a:graphic>
      </p:graphicFrame>
      <p:graphicFrame>
        <p:nvGraphicFramePr>
          <p:cNvPr id="10" name="Tabla 9">
            <a:extLst>
              <a:ext uri="{FF2B5EF4-FFF2-40B4-BE49-F238E27FC236}">
                <a16:creationId xmlns:a16="http://schemas.microsoft.com/office/drawing/2014/main" id="{E8533644-85FC-44EA-A521-5BB525B227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2848880"/>
              </p:ext>
            </p:extLst>
          </p:nvPr>
        </p:nvGraphicFramePr>
        <p:xfrm>
          <a:off x="2425700" y="4346734"/>
          <a:ext cx="7340600" cy="1097280"/>
        </p:xfrm>
        <a:graphic>
          <a:graphicData uri="http://schemas.openxmlformats.org/drawingml/2006/table">
            <a:tbl>
              <a:tblPr/>
              <a:tblGrid>
                <a:gridCol w="558852">
                  <a:extLst>
                    <a:ext uri="{9D8B030D-6E8A-4147-A177-3AD203B41FA5}">
                      <a16:colId xmlns:a16="http://schemas.microsoft.com/office/drawing/2014/main" val="3981839434"/>
                    </a:ext>
                  </a:extLst>
                </a:gridCol>
                <a:gridCol w="60416">
                  <a:extLst>
                    <a:ext uri="{9D8B030D-6E8A-4147-A177-3AD203B41FA5}">
                      <a16:colId xmlns:a16="http://schemas.microsoft.com/office/drawing/2014/main" val="1010806655"/>
                    </a:ext>
                  </a:extLst>
                </a:gridCol>
                <a:gridCol w="208437">
                  <a:extLst>
                    <a:ext uri="{9D8B030D-6E8A-4147-A177-3AD203B41FA5}">
                      <a16:colId xmlns:a16="http://schemas.microsoft.com/office/drawing/2014/main" val="2980334720"/>
                    </a:ext>
                  </a:extLst>
                </a:gridCol>
                <a:gridCol w="208437">
                  <a:extLst>
                    <a:ext uri="{9D8B030D-6E8A-4147-A177-3AD203B41FA5}">
                      <a16:colId xmlns:a16="http://schemas.microsoft.com/office/drawing/2014/main" val="238228047"/>
                    </a:ext>
                  </a:extLst>
                </a:gridCol>
                <a:gridCol w="752185">
                  <a:extLst>
                    <a:ext uri="{9D8B030D-6E8A-4147-A177-3AD203B41FA5}">
                      <a16:colId xmlns:a16="http://schemas.microsoft.com/office/drawing/2014/main" val="4133556101"/>
                    </a:ext>
                  </a:extLst>
                </a:gridCol>
                <a:gridCol w="280937">
                  <a:extLst>
                    <a:ext uri="{9D8B030D-6E8A-4147-A177-3AD203B41FA5}">
                      <a16:colId xmlns:a16="http://schemas.microsoft.com/office/drawing/2014/main" val="3847360240"/>
                    </a:ext>
                  </a:extLst>
                </a:gridCol>
                <a:gridCol w="60416">
                  <a:extLst>
                    <a:ext uri="{9D8B030D-6E8A-4147-A177-3AD203B41FA5}">
                      <a16:colId xmlns:a16="http://schemas.microsoft.com/office/drawing/2014/main" val="2654816355"/>
                    </a:ext>
                  </a:extLst>
                </a:gridCol>
                <a:gridCol w="422915">
                  <a:extLst>
                    <a:ext uri="{9D8B030D-6E8A-4147-A177-3AD203B41FA5}">
                      <a16:colId xmlns:a16="http://schemas.microsoft.com/office/drawing/2014/main" val="2973825046"/>
                    </a:ext>
                  </a:extLst>
                </a:gridCol>
                <a:gridCol w="60416">
                  <a:extLst>
                    <a:ext uri="{9D8B030D-6E8A-4147-A177-3AD203B41FA5}">
                      <a16:colId xmlns:a16="http://schemas.microsoft.com/office/drawing/2014/main" val="4085279717"/>
                    </a:ext>
                  </a:extLst>
                </a:gridCol>
                <a:gridCol w="208437">
                  <a:extLst>
                    <a:ext uri="{9D8B030D-6E8A-4147-A177-3AD203B41FA5}">
                      <a16:colId xmlns:a16="http://schemas.microsoft.com/office/drawing/2014/main" val="3734444992"/>
                    </a:ext>
                  </a:extLst>
                </a:gridCol>
                <a:gridCol w="208437">
                  <a:extLst>
                    <a:ext uri="{9D8B030D-6E8A-4147-A177-3AD203B41FA5}">
                      <a16:colId xmlns:a16="http://schemas.microsoft.com/office/drawing/2014/main" val="1545174637"/>
                    </a:ext>
                  </a:extLst>
                </a:gridCol>
                <a:gridCol w="752185">
                  <a:extLst>
                    <a:ext uri="{9D8B030D-6E8A-4147-A177-3AD203B41FA5}">
                      <a16:colId xmlns:a16="http://schemas.microsoft.com/office/drawing/2014/main" val="1023009463"/>
                    </a:ext>
                  </a:extLst>
                </a:gridCol>
                <a:gridCol w="280937">
                  <a:extLst>
                    <a:ext uri="{9D8B030D-6E8A-4147-A177-3AD203B41FA5}">
                      <a16:colId xmlns:a16="http://schemas.microsoft.com/office/drawing/2014/main" val="1717658026"/>
                    </a:ext>
                  </a:extLst>
                </a:gridCol>
                <a:gridCol w="60416">
                  <a:extLst>
                    <a:ext uri="{9D8B030D-6E8A-4147-A177-3AD203B41FA5}">
                      <a16:colId xmlns:a16="http://schemas.microsoft.com/office/drawing/2014/main" val="332961834"/>
                    </a:ext>
                  </a:extLst>
                </a:gridCol>
                <a:gridCol w="208437">
                  <a:extLst>
                    <a:ext uri="{9D8B030D-6E8A-4147-A177-3AD203B41FA5}">
                      <a16:colId xmlns:a16="http://schemas.microsoft.com/office/drawing/2014/main" val="701347609"/>
                    </a:ext>
                  </a:extLst>
                </a:gridCol>
                <a:gridCol w="208437">
                  <a:extLst>
                    <a:ext uri="{9D8B030D-6E8A-4147-A177-3AD203B41FA5}">
                      <a16:colId xmlns:a16="http://schemas.microsoft.com/office/drawing/2014/main" val="2633430676"/>
                    </a:ext>
                  </a:extLst>
                </a:gridCol>
                <a:gridCol w="752185">
                  <a:extLst>
                    <a:ext uri="{9D8B030D-6E8A-4147-A177-3AD203B41FA5}">
                      <a16:colId xmlns:a16="http://schemas.microsoft.com/office/drawing/2014/main" val="4003531476"/>
                    </a:ext>
                  </a:extLst>
                </a:gridCol>
                <a:gridCol w="280937">
                  <a:extLst>
                    <a:ext uri="{9D8B030D-6E8A-4147-A177-3AD203B41FA5}">
                      <a16:colId xmlns:a16="http://schemas.microsoft.com/office/drawing/2014/main" val="2865153922"/>
                    </a:ext>
                  </a:extLst>
                </a:gridCol>
                <a:gridCol w="60416">
                  <a:extLst>
                    <a:ext uri="{9D8B030D-6E8A-4147-A177-3AD203B41FA5}">
                      <a16:colId xmlns:a16="http://schemas.microsoft.com/office/drawing/2014/main" val="4233486246"/>
                    </a:ext>
                  </a:extLst>
                </a:gridCol>
                <a:gridCol w="196353">
                  <a:extLst>
                    <a:ext uri="{9D8B030D-6E8A-4147-A177-3AD203B41FA5}">
                      <a16:colId xmlns:a16="http://schemas.microsoft.com/office/drawing/2014/main" val="4043212193"/>
                    </a:ext>
                  </a:extLst>
                </a:gridCol>
                <a:gridCol w="60416">
                  <a:extLst>
                    <a:ext uri="{9D8B030D-6E8A-4147-A177-3AD203B41FA5}">
                      <a16:colId xmlns:a16="http://schemas.microsoft.com/office/drawing/2014/main" val="488091380"/>
                    </a:ext>
                  </a:extLst>
                </a:gridCol>
                <a:gridCol w="208437">
                  <a:extLst>
                    <a:ext uri="{9D8B030D-6E8A-4147-A177-3AD203B41FA5}">
                      <a16:colId xmlns:a16="http://schemas.microsoft.com/office/drawing/2014/main" val="3614631455"/>
                    </a:ext>
                  </a:extLst>
                </a:gridCol>
                <a:gridCol w="208437">
                  <a:extLst>
                    <a:ext uri="{9D8B030D-6E8A-4147-A177-3AD203B41FA5}">
                      <a16:colId xmlns:a16="http://schemas.microsoft.com/office/drawing/2014/main" val="2503535703"/>
                    </a:ext>
                  </a:extLst>
                </a:gridCol>
                <a:gridCol w="752185">
                  <a:extLst>
                    <a:ext uri="{9D8B030D-6E8A-4147-A177-3AD203B41FA5}">
                      <a16:colId xmlns:a16="http://schemas.microsoft.com/office/drawing/2014/main" val="255528425"/>
                    </a:ext>
                  </a:extLst>
                </a:gridCol>
                <a:gridCol w="280937">
                  <a:extLst>
                    <a:ext uri="{9D8B030D-6E8A-4147-A177-3AD203B41FA5}">
                      <a16:colId xmlns:a16="http://schemas.microsoft.com/office/drawing/2014/main" val="3732117527"/>
                    </a:ext>
                  </a:extLst>
                </a:gridCol>
              </a:tblGrid>
              <a:tr h="18288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# STCV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Temporada 14-15 / J2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…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Temporada 20-21 / J2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Temporada 20-21 / J3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…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Temporada 20-21 / J18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4797817"/>
                  </a:ext>
                </a:extLst>
              </a:tr>
              <a:tr h="18288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G2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…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G10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…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G2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…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G10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G2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…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G10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…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G2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…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G10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530261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CV 1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…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…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914142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CV 2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…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…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914115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…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gridSpan="23"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…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691157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CV 17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…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…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D0D0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838901"/>
                  </a:ext>
                </a:extLst>
              </a:tr>
            </a:tbl>
          </a:graphicData>
        </a:graphic>
      </p:graphicFrame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91C20B41-B5F5-450C-B70B-80E565A1B86D}"/>
              </a:ext>
            </a:extLst>
          </p:cNvPr>
          <p:cNvSpPr/>
          <p:nvPr/>
        </p:nvSpPr>
        <p:spPr>
          <a:xfrm>
            <a:off x="538480" y="1280160"/>
            <a:ext cx="2875280" cy="365760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ángulo: esquinas redondeadas 11">
            <a:extLst>
              <a:ext uri="{FF2B5EF4-FFF2-40B4-BE49-F238E27FC236}">
                <a16:creationId xmlns:a16="http://schemas.microsoft.com/office/drawing/2014/main" id="{EF5F5BCF-A5B4-49B3-8E7B-A3BFB4F8E442}"/>
              </a:ext>
            </a:extLst>
          </p:cNvPr>
          <p:cNvSpPr/>
          <p:nvPr/>
        </p:nvSpPr>
        <p:spPr>
          <a:xfrm>
            <a:off x="3576320" y="1280160"/>
            <a:ext cx="2611120" cy="365760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ángulo: esquinas redondeadas 12">
            <a:extLst>
              <a:ext uri="{FF2B5EF4-FFF2-40B4-BE49-F238E27FC236}">
                <a16:creationId xmlns:a16="http://schemas.microsoft.com/office/drawing/2014/main" id="{3E16318A-64DE-41B7-AAF2-083D69909288}"/>
              </a:ext>
            </a:extLst>
          </p:cNvPr>
          <p:cNvSpPr/>
          <p:nvPr/>
        </p:nvSpPr>
        <p:spPr>
          <a:xfrm>
            <a:off x="6248400" y="1280160"/>
            <a:ext cx="2611120" cy="365760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ángulo: esquinas redondeadas 13">
            <a:extLst>
              <a:ext uri="{FF2B5EF4-FFF2-40B4-BE49-F238E27FC236}">
                <a16:creationId xmlns:a16="http://schemas.microsoft.com/office/drawing/2014/main" id="{54353E7C-7A6B-46EF-A9F1-743C263FF158}"/>
              </a:ext>
            </a:extLst>
          </p:cNvPr>
          <p:cNvSpPr/>
          <p:nvPr/>
        </p:nvSpPr>
        <p:spPr>
          <a:xfrm>
            <a:off x="8991600" y="1280160"/>
            <a:ext cx="2702560" cy="365760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7908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59A27B-AC8F-4E5C-B043-9406E79840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Modelo</a:t>
            </a:r>
            <a:r>
              <a:rPr lang="en-US" dirty="0"/>
              <a:t> de </a:t>
            </a:r>
            <a:r>
              <a:rPr lang="en-US" dirty="0" err="1"/>
              <a:t>Aprendizaje</a:t>
            </a:r>
            <a:r>
              <a:rPr lang="en-US" dirty="0"/>
              <a:t> Profundo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7023043E-0D62-4CD5-83CA-CC68F2511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8E64C-F43D-4FC1-833E-211F50B2A834}" type="slidenum">
              <a:rPr lang="es-419" smtClean="0"/>
              <a:t>22</a:t>
            </a:fld>
            <a:endParaRPr lang="es-419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709B6CC-5A68-4677-B133-C29F1649ADE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MX" dirty="0"/>
              <a:t>Selección de Variables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Marcador de contenido 4">
                <a:extLst>
                  <a:ext uri="{FF2B5EF4-FFF2-40B4-BE49-F238E27FC236}">
                    <a16:creationId xmlns:a16="http://schemas.microsoft.com/office/drawing/2014/main" id="{3D8CC893-E4A3-42C6-9525-3CE4830A7E79}"/>
                  </a:ext>
                </a:extLst>
              </p:cNvPr>
              <p:cNvSpPr>
                <a:spLocks noGrp="1"/>
              </p:cNvSpPr>
              <p:nvPr>
                <p:ph sz="quarter" idx="14"/>
              </p:nvPr>
            </p:nvSpPr>
            <p:spPr>
              <a:xfrm>
                <a:off x="473075" y="906463"/>
                <a:ext cx="11245850" cy="5373687"/>
              </a:xfrm>
            </p:spPr>
            <p:txBody>
              <a:bodyPr>
                <a:normAutofit lnSpcReduction="10000"/>
              </a:bodyPr>
              <a:lstStyle/>
              <a:p>
                <a:pPr marL="0" indent="0" algn="just">
                  <a:buNone/>
                </a:pPr>
                <a:r>
                  <a:rPr lang="es-MX" b="1" dirty="0" err="1">
                    <a:latin typeface="+mj-lt"/>
                  </a:rPr>
                  <a:t>ii</a:t>
                </a:r>
                <a:r>
                  <a:rPr lang="es-MX" b="1" dirty="0">
                    <a:latin typeface="+mj-lt"/>
                  </a:rPr>
                  <a:t>) Selección de Variables </a:t>
                </a:r>
              </a:p>
              <a:p>
                <a:pPr lvl="1" algn="just"/>
                <a:r>
                  <a:rPr lang="es-MX" dirty="0">
                    <a:latin typeface="+mj-lt"/>
                  </a:rPr>
                  <a:t>Para escoger el mejor conjunto de variables de las 30 disponibles*, se generan modelos </a:t>
                </a:r>
                <a:r>
                  <a:rPr lang="es-MX" dirty="0" err="1">
                    <a:latin typeface="+mj-lt"/>
                  </a:rPr>
                  <a:t>lasso</a:t>
                </a:r>
                <a:r>
                  <a:rPr lang="es-MX" dirty="0">
                    <a:latin typeface="+mj-lt"/>
                  </a:rPr>
                  <a:t> en un red neuronal simple (</a:t>
                </a:r>
                <a:r>
                  <a:rPr lang="es-MX" dirty="0" err="1">
                    <a:latin typeface="+mj-lt"/>
                  </a:rPr>
                  <a:t>shallow</a:t>
                </a:r>
                <a:r>
                  <a:rPr lang="es-MX" dirty="0">
                    <a:latin typeface="+mj-lt"/>
                  </a:rPr>
                  <a:t>) para obtener la penalización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MX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MX" i="1" dirty="0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s-MX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</m:oMath>
                </a14:m>
                <a:r>
                  <a:rPr lang="es-MX" dirty="0">
                    <a:latin typeface="+mj-lt"/>
                  </a:rPr>
                  <a:t> óptima y posteriormente analizar las variables con mayor poder predictivo.</a:t>
                </a:r>
              </a:p>
              <a:p>
                <a:pPr lvl="1" algn="just"/>
                <a:endParaRPr lang="es-MX" dirty="0">
                  <a:latin typeface="+mj-lt"/>
                </a:endParaRPr>
              </a:p>
              <a:p>
                <a:pPr lvl="1" algn="just"/>
                <a:endParaRPr lang="en-US" dirty="0">
                  <a:latin typeface="+mj-lt"/>
                </a:endParaRPr>
              </a:p>
              <a:p>
                <a:pPr lvl="1" algn="just"/>
                <a:endParaRPr lang="en-US" dirty="0">
                  <a:latin typeface="+mj-lt"/>
                </a:endParaRPr>
              </a:p>
              <a:p>
                <a:pPr lvl="1" algn="just"/>
                <a:endParaRPr lang="en-US" dirty="0">
                  <a:latin typeface="+mj-lt"/>
                </a:endParaRPr>
              </a:p>
              <a:p>
                <a:pPr lvl="1" algn="just"/>
                <a:endParaRPr lang="en-US" dirty="0">
                  <a:latin typeface="+mj-lt"/>
                </a:endParaRPr>
              </a:p>
              <a:p>
                <a:pPr lvl="1" algn="just"/>
                <a:endParaRPr lang="en-US" dirty="0">
                  <a:latin typeface="+mj-lt"/>
                </a:endParaRPr>
              </a:p>
              <a:p>
                <a:pPr lvl="1" algn="just"/>
                <a:endParaRPr lang="en-US" dirty="0">
                  <a:latin typeface="+mj-lt"/>
                </a:endParaRPr>
              </a:p>
              <a:p>
                <a:pPr lvl="1" algn="just"/>
                <a:endParaRPr lang="en-US" dirty="0">
                  <a:latin typeface="+mj-lt"/>
                </a:endParaRPr>
              </a:p>
              <a:p>
                <a:pPr lvl="1" algn="just"/>
                <a:endParaRPr lang="en-US" dirty="0">
                  <a:latin typeface="+mj-lt"/>
                </a:endParaRPr>
              </a:p>
              <a:p>
                <a:pPr lvl="1" algn="just"/>
                <a:endParaRPr lang="en-US" dirty="0">
                  <a:latin typeface="+mj-lt"/>
                </a:endParaRPr>
              </a:p>
              <a:p>
                <a:pPr lvl="1" algn="just"/>
                <a:endParaRPr lang="en-US" dirty="0">
                  <a:latin typeface="+mj-lt"/>
                </a:endParaRPr>
              </a:p>
              <a:p>
                <a:pPr lvl="1" algn="just"/>
                <a:endParaRPr lang="en-US" dirty="0">
                  <a:latin typeface="+mj-lt"/>
                </a:endParaRPr>
              </a:p>
              <a:p>
                <a:pPr lvl="1" algn="just"/>
                <a:endParaRPr lang="en-US" dirty="0">
                  <a:latin typeface="+mj-lt"/>
                </a:endParaRPr>
              </a:p>
              <a:p>
                <a:pPr lvl="1" algn="just"/>
                <a:r>
                  <a:rPr lang="en-US" dirty="0">
                    <a:latin typeface="+mj-lt"/>
                  </a:rPr>
                  <a:t>Se </a:t>
                </a:r>
                <a:r>
                  <a:rPr lang="en-US" dirty="0" err="1">
                    <a:latin typeface="+mj-lt"/>
                  </a:rPr>
                  <a:t>observa</a:t>
                </a:r>
                <a:r>
                  <a:rPr lang="en-US" dirty="0">
                    <a:latin typeface="+mj-lt"/>
                  </a:rPr>
                  <a:t> que la </a:t>
                </a:r>
                <a:r>
                  <a:rPr lang="en-US" dirty="0" err="1">
                    <a:latin typeface="+mj-lt"/>
                  </a:rPr>
                  <a:t>penalización</a:t>
                </a:r>
                <a:r>
                  <a:rPr lang="en-US" dirty="0">
                    <a:latin typeface="+mj-lt"/>
                  </a:rPr>
                  <a:t> </a:t>
                </a:r>
                <a:r>
                  <a:rPr lang="en-US" dirty="0" err="1">
                    <a:latin typeface="+mj-lt"/>
                  </a:rPr>
                  <a:t>mejora</a:t>
                </a:r>
                <a:r>
                  <a:rPr lang="en-US" dirty="0">
                    <a:latin typeface="+mj-lt"/>
                  </a:rPr>
                  <a:t> la </a:t>
                </a:r>
                <a:r>
                  <a:rPr lang="en-US" dirty="0" err="1">
                    <a:latin typeface="+mj-lt"/>
                  </a:rPr>
                  <a:t>precisión</a:t>
                </a:r>
                <a:r>
                  <a:rPr lang="en-US" dirty="0">
                    <a:latin typeface="+mj-lt"/>
                  </a:rPr>
                  <a:t> (accuracy) del </a:t>
                </a:r>
                <a:r>
                  <a:rPr lang="en-US" dirty="0" err="1">
                    <a:latin typeface="+mj-lt"/>
                  </a:rPr>
                  <a:t>modelo</a:t>
                </a:r>
                <a:r>
                  <a:rPr lang="en-US" dirty="0">
                    <a:latin typeface="+mj-lt"/>
                  </a:rPr>
                  <a:t> </a:t>
                </a:r>
                <a:r>
                  <a:rPr lang="en-US" dirty="0" err="1">
                    <a:latin typeface="+mj-lt"/>
                  </a:rPr>
                  <a:t>sobre</a:t>
                </a:r>
                <a:r>
                  <a:rPr lang="en-US" dirty="0">
                    <a:latin typeface="+mj-lt"/>
                  </a:rPr>
                  <a:t> un </a:t>
                </a:r>
                <a:r>
                  <a:rPr lang="en-US" dirty="0" err="1">
                    <a:latin typeface="+mj-lt"/>
                  </a:rPr>
                  <a:t>modelo</a:t>
                </a:r>
                <a:r>
                  <a:rPr lang="en-US" dirty="0">
                    <a:latin typeface="+mj-lt"/>
                  </a:rPr>
                  <a:t> multinomial.</a:t>
                </a:r>
              </a:p>
              <a:p>
                <a:pPr lvl="1" algn="just"/>
                <a:r>
                  <a:rPr lang="en-US" dirty="0" err="1">
                    <a:latin typeface="+mj-lt"/>
                  </a:rPr>
                  <a:t>Aunque</a:t>
                </a:r>
                <a:r>
                  <a:rPr lang="en-US" dirty="0">
                    <a:latin typeface="+mj-lt"/>
                  </a:rPr>
                  <a:t> se </a:t>
                </a:r>
                <a:r>
                  <a:rPr lang="en-US" dirty="0" err="1">
                    <a:latin typeface="+mj-lt"/>
                  </a:rPr>
                  <a:t>observa</a:t>
                </a:r>
                <a:r>
                  <a:rPr lang="en-US" dirty="0">
                    <a:latin typeface="+mj-lt"/>
                  </a:rPr>
                  <a:t> una mayor </a:t>
                </a:r>
                <a:r>
                  <a:rPr lang="en-US" dirty="0" err="1">
                    <a:latin typeface="+mj-lt"/>
                  </a:rPr>
                  <a:t>pérdida</a:t>
                </a:r>
                <a:r>
                  <a:rPr lang="en-US" dirty="0">
                    <a:latin typeface="+mj-lt"/>
                  </a:rPr>
                  <a:t> </a:t>
                </a:r>
                <a:r>
                  <a:rPr lang="en-US" dirty="0" err="1">
                    <a:latin typeface="+mj-lt"/>
                  </a:rPr>
                  <a:t>conforme</a:t>
                </a:r>
                <a:r>
                  <a:rPr lang="en-US" dirty="0">
                    <a:latin typeface="+mj-lt"/>
                  </a:rPr>
                  <a:t> </a:t>
                </a:r>
                <a:r>
                  <a:rPr lang="en-US" dirty="0" err="1">
                    <a:latin typeface="+mj-lt"/>
                  </a:rPr>
                  <a:t>aumenta</a:t>
                </a:r>
                <a:r>
                  <a:rPr lang="en-US" dirty="0">
                    <a:latin typeface="+mj-lt"/>
                  </a:rPr>
                  <a:t> la </a:t>
                </a:r>
                <a:r>
                  <a:rPr lang="en-US" dirty="0" err="1">
                    <a:latin typeface="+mj-lt"/>
                  </a:rPr>
                  <a:t>penalización</a:t>
                </a:r>
                <a:r>
                  <a:rPr lang="en-US" dirty="0">
                    <a:latin typeface="+mj-lt"/>
                  </a:rPr>
                  <a:t>, la </a:t>
                </a:r>
                <a:r>
                  <a:rPr lang="en-US" dirty="0" err="1">
                    <a:latin typeface="+mj-lt"/>
                  </a:rPr>
                  <a:t>varianza</a:t>
                </a:r>
                <a:r>
                  <a:rPr lang="en-US" dirty="0">
                    <a:latin typeface="+mj-lt"/>
                  </a:rPr>
                  <a:t> </a:t>
                </a:r>
                <a:r>
                  <a:rPr lang="en-US" dirty="0" err="1">
                    <a:latin typeface="+mj-lt"/>
                  </a:rPr>
                  <a:t>disminuye</a:t>
                </a:r>
                <a:r>
                  <a:rPr lang="en-US" dirty="0">
                    <a:latin typeface="+mj-lt"/>
                  </a:rPr>
                  <a:t>.</a:t>
                </a:r>
              </a:p>
            </p:txBody>
          </p:sp>
        </mc:Choice>
        <mc:Fallback xmlns="">
          <p:sp>
            <p:nvSpPr>
              <p:cNvPr id="5" name="Marcador de contenido 4">
                <a:extLst>
                  <a:ext uri="{FF2B5EF4-FFF2-40B4-BE49-F238E27FC236}">
                    <a16:creationId xmlns:a16="http://schemas.microsoft.com/office/drawing/2014/main" id="{3D8CC893-E4A3-42C6-9525-3CE4830A7E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xfrm>
                <a:off x="473075" y="906463"/>
                <a:ext cx="11245850" cy="5373687"/>
              </a:xfrm>
              <a:blipFill>
                <a:blip r:embed="rId2"/>
                <a:stretch>
                  <a:fillRect l="-597" t="-1703" r="-488" b="-6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uadroTexto 5">
            <a:extLst>
              <a:ext uri="{FF2B5EF4-FFF2-40B4-BE49-F238E27FC236}">
                <a16:creationId xmlns:a16="http://schemas.microsoft.com/office/drawing/2014/main" id="{93ECDDDA-FABE-4BBF-B4A0-150D739505EE}"/>
              </a:ext>
            </a:extLst>
          </p:cNvPr>
          <p:cNvSpPr txBox="1"/>
          <p:nvPr/>
        </p:nvSpPr>
        <p:spPr>
          <a:xfrm>
            <a:off x="321276" y="6367849"/>
            <a:ext cx="1150002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2"/>
                </a:solidFill>
              </a:rPr>
              <a:t>* Las variables </a:t>
            </a:r>
            <a:r>
              <a:rPr lang="en-US" sz="1100" dirty="0" err="1">
                <a:solidFill>
                  <a:schemeClr val="bg2"/>
                </a:solidFill>
              </a:rPr>
              <a:t>usadas</a:t>
            </a:r>
            <a:r>
              <a:rPr lang="en-US" sz="1100" dirty="0">
                <a:solidFill>
                  <a:schemeClr val="bg2"/>
                </a:solidFill>
              </a:rPr>
              <a:t> se </a:t>
            </a:r>
            <a:r>
              <a:rPr lang="en-US" sz="1100" dirty="0" err="1">
                <a:solidFill>
                  <a:schemeClr val="bg2"/>
                </a:solidFill>
              </a:rPr>
              <a:t>encuentran</a:t>
            </a:r>
            <a:r>
              <a:rPr lang="en-US" sz="1100" dirty="0">
                <a:solidFill>
                  <a:schemeClr val="bg2"/>
                </a:solidFill>
              </a:rPr>
              <a:t> </a:t>
            </a:r>
            <a:r>
              <a:rPr lang="en-US" sz="1100" dirty="0" err="1">
                <a:solidFill>
                  <a:schemeClr val="bg2"/>
                </a:solidFill>
              </a:rPr>
              <a:t>en</a:t>
            </a:r>
            <a:r>
              <a:rPr lang="en-US" sz="1100" dirty="0">
                <a:solidFill>
                  <a:schemeClr val="bg2"/>
                </a:solidFill>
              </a:rPr>
              <a:t> </a:t>
            </a:r>
            <a:r>
              <a:rPr lang="en-US" sz="1100" dirty="0" err="1">
                <a:solidFill>
                  <a:schemeClr val="bg2"/>
                </a:solidFill>
              </a:rPr>
              <a:t>el</a:t>
            </a:r>
            <a:r>
              <a:rPr lang="en-US" sz="1100" dirty="0">
                <a:solidFill>
                  <a:schemeClr val="bg2"/>
                </a:solidFill>
              </a:rPr>
              <a:t> Anexo</a:t>
            </a:r>
          </a:p>
        </p:txBody>
      </p:sp>
      <p:pic>
        <p:nvPicPr>
          <p:cNvPr id="8" name="Imagen 7" descr="Gráfico, Histograma&#10;&#10;Descripción generada automáticamente">
            <a:extLst>
              <a:ext uri="{FF2B5EF4-FFF2-40B4-BE49-F238E27FC236}">
                <a16:creationId xmlns:a16="http://schemas.microsoft.com/office/drawing/2014/main" id="{EAF9581A-821A-46FE-BD78-E6544C98BF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7233" y="2111417"/>
            <a:ext cx="4837533" cy="3385143"/>
          </a:xfrm>
          <a:prstGeom prst="rect">
            <a:avLst/>
          </a:prstGeom>
        </p:spPr>
      </p:pic>
      <p:sp>
        <p:nvSpPr>
          <p:cNvPr id="9" name="Flecha: hacia la izquierda 8">
            <a:extLst>
              <a:ext uri="{FF2B5EF4-FFF2-40B4-BE49-F238E27FC236}">
                <a16:creationId xmlns:a16="http://schemas.microsoft.com/office/drawing/2014/main" id="{F813371E-38C7-4797-9576-10541CC6D0C0}"/>
              </a:ext>
            </a:extLst>
          </p:cNvPr>
          <p:cNvSpPr/>
          <p:nvPr/>
        </p:nvSpPr>
        <p:spPr>
          <a:xfrm>
            <a:off x="1097280" y="3352800"/>
            <a:ext cx="2438400" cy="36576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lecha: hacia la izquierda 10">
            <a:extLst>
              <a:ext uri="{FF2B5EF4-FFF2-40B4-BE49-F238E27FC236}">
                <a16:creationId xmlns:a16="http://schemas.microsoft.com/office/drawing/2014/main" id="{87531679-5566-458E-85E4-5929D76FBED1}"/>
              </a:ext>
            </a:extLst>
          </p:cNvPr>
          <p:cNvSpPr/>
          <p:nvPr/>
        </p:nvSpPr>
        <p:spPr>
          <a:xfrm flipH="1">
            <a:off x="8631555" y="3383280"/>
            <a:ext cx="2468880" cy="36576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6298E01A-C9F2-4142-BA78-6B88AA3CCF30}"/>
              </a:ext>
            </a:extLst>
          </p:cNvPr>
          <p:cNvSpPr txBox="1"/>
          <p:nvPr/>
        </p:nvSpPr>
        <p:spPr>
          <a:xfrm>
            <a:off x="1259840" y="3037840"/>
            <a:ext cx="2114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>
                <a:solidFill>
                  <a:schemeClr val="accent1"/>
                </a:solidFill>
                <a:latin typeface="+mj-lt"/>
              </a:rPr>
              <a:t>Modelo Multinomial</a:t>
            </a:r>
            <a:endParaRPr lang="en-US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EFBD063C-B2C5-4614-84E8-5512DE652888}"/>
              </a:ext>
            </a:extLst>
          </p:cNvPr>
          <p:cNvSpPr txBox="1"/>
          <p:nvPr/>
        </p:nvSpPr>
        <p:spPr>
          <a:xfrm>
            <a:off x="9174480" y="3078480"/>
            <a:ext cx="1290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>
                <a:solidFill>
                  <a:schemeClr val="accent1"/>
                </a:solidFill>
                <a:latin typeface="+mj-lt"/>
              </a:rPr>
              <a:t>Frecuencias</a:t>
            </a:r>
            <a:endParaRPr lang="en-US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921021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E1C5E66-CB26-43F8-B15D-DA87CCD55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Modelo</a:t>
            </a:r>
            <a:r>
              <a:rPr lang="en-US" dirty="0"/>
              <a:t> de </a:t>
            </a:r>
            <a:r>
              <a:rPr lang="en-US" dirty="0" err="1"/>
              <a:t>Aprendizaje</a:t>
            </a:r>
            <a:r>
              <a:rPr lang="en-US" dirty="0"/>
              <a:t> Profundo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0BC822A8-5F7E-402F-A174-590E7F87B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8E64C-F43D-4FC1-833E-211F50B2A834}" type="slidenum">
              <a:rPr lang="es-419" smtClean="0"/>
              <a:t>23</a:t>
            </a:fld>
            <a:endParaRPr lang="es-419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002BFD1C-2F29-4CF0-B21E-C7F65F53A16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MX" dirty="0"/>
              <a:t>Selección de Variables</a:t>
            </a:r>
            <a:endParaRPr lang="en-US" dirty="0"/>
          </a:p>
        </p:txBody>
      </p:sp>
      <p:pic>
        <p:nvPicPr>
          <p:cNvPr id="9" name="Imagen 8" descr="Diagrama&#10;&#10;Descripción generada automáticamente">
            <a:extLst>
              <a:ext uri="{FF2B5EF4-FFF2-40B4-BE49-F238E27FC236}">
                <a16:creationId xmlns:a16="http://schemas.microsoft.com/office/drawing/2014/main" id="{944890C9-E63E-4833-BF5B-D6242E9B07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216" y="1977771"/>
            <a:ext cx="3800824" cy="2967996"/>
          </a:xfrm>
          <a:prstGeom prst="rect">
            <a:avLst/>
          </a:prstGeom>
        </p:spPr>
      </p:pic>
      <p:pic>
        <p:nvPicPr>
          <p:cNvPr id="11" name="Imagen 10" descr="Diagrama&#10;&#10;Descripción generada automáticamente">
            <a:extLst>
              <a:ext uri="{FF2B5EF4-FFF2-40B4-BE49-F238E27FC236}">
                <a16:creationId xmlns:a16="http://schemas.microsoft.com/office/drawing/2014/main" id="{F5BB168D-7907-4C7C-908F-0C09FB6935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4021" y="782320"/>
            <a:ext cx="3761437" cy="2985536"/>
          </a:xfrm>
          <a:prstGeom prst="rect">
            <a:avLst/>
          </a:prstGeom>
        </p:spPr>
      </p:pic>
      <p:pic>
        <p:nvPicPr>
          <p:cNvPr id="13" name="Imagen 12" descr="Diagrama&#10;&#10;Descripción generada automáticamente">
            <a:extLst>
              <a:ext uri="{FF2B5EF4-FFF2-40B4-BE49-F238E27FC236}">
                <a16:creationId xmlns:a16="http://schemas.microsoft.com/office/drawing/2014/main" id="{62700BB8-36DA-498D-B291-8E40B061D0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457" y="1973329"/>
            <a:ext cx="3750532" cy="2976880"/>
          </a:xfrm>
          <a:prstGeom prst="rect">
            <a:avLst/>
          </a:prstGeom>
        </p:spPr>
      </p:pic>
      <p:pic>
        <p:nvPicPr>
          <p:cNvPr id="17" name="Imagen 16" descr="Gráfico&#10;&#10;Descripción generada automáticamente">
            <a:extLst>
              <a:ext uri="{FF2B5EF4-FFF2-40B4-BE49-F238E27FC236}">
                <a16:creationId xmlns:a16="http://schemas.microsoft.com/office/drawing/2014/main" id="{53AE98FF-54AB-4294-9EA1-3D5400CD98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5796" y="3962400"/>
            <a:ext cx="4037886" cy="2534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3331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664E0CF-A9B9-417B-BA36-5BA113EE5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Modelo</a:t>
            </a:r>
            <a:r>
              <a:rPr lang="en-US" dirty="0"/>
              <a:t> de </a:t>
            </a:r>
            <a:r>
              <a:rPr lang="en-US" dirty="0" err="1"/>
              <a:t>Aprendizaje</a:t>
            </a:r>
            <a:r>
              <a:rPr lang="en-US" dirty="0"/>
              <a:t> Profundo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9DEE368F-99DC-4AEA-80B3-7B92516E65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8E64C-F43D-4FC1-833E-211F50B2A834}" type="slidenum">
              <a:rPr lang="es-419" smtClean="0"/>
              <a:t>24</a:t>
            </a:fld>
            <a:endParaRPr lang="es-419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45B1238-72D0-4E14-A46F-E812F2C7CCC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MX" dirty="0"/>
              <a:t>Selección y Evaluación del Modelo</a:t>
            </a:r>
            <a:endParaRPr lang="en-US" dirty="0"/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E71F707F-1DDC-489C-A55C-26871E4E89D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57200" y="906463"/>
            <a:ext cx="11245850" cy="5768657"/>
          </a:xfrm>
        </p:spPr>
        <p:txBody>
          <a:bodyPr>
            <a:normAutofit/>
          </a:bodyPr>
          <a:lstStyle/>
          <a:p>
            <a:r>
              <a:rPr lang="es-MX" b="1" dirty="0" err="1">
                <a:latin typeface="+mj-lt"/>
              </a:rPr>
              <a:t>iii</a:t>
            </a:r>
            <a:r>
              <a:rPr lang="es-MX" b="1" dirty="0">
                <a:latin typeface="+mj-lt"/>
              </a:rPr>
              <a:t>) Selección de Modelos</a:t>
            </a:r>
          </a:p>
          <a:p>
            <a:pPr marL="0" indent="0">
              <a:buNone/>
            </a:pPr>
            <a:r>
              <a:rPr lang="es-MX" dirty="0">
                <a:latin typeface="+mj-lt"/>
              </a:rPr>
              <a:t>	Optimización </a:t>
            </a:r>
            <a:r>
              <a:rPr lang="es-MX" dirty="0" err="1">
                <a:latin typeface="+mj-lt"/>
              </a:rPr>
              <a:t>hiperparamétrica</a:t>
            </a:r>
            <a:r>
              <a:rPr lang="es-MX" dirty="0">
                <a:latin typeface="+mj-lt"/>
              </a:rPr>
              <a:t>				             Selección del Modelo</a:t>
            </a:r>
          </a:p>
          <a:p>
            <a:pPr marL="0" indent="0">
              <a:buNone/>
            </a:pPr>
            <a:endParaRPr lang="es-MX" dirty="0">
              <a:latin typeface="+mj-lt"/>
            </a:endParaRPr>
          </a:p>
          <a:p>
            <a:pPr marL="0" indent="0">
              <a:buNone/>
            </a:pPr>
            <a:endParaRPr lang="es-MX" dirty="0">
              <a:latin typeface="+mj-lt"/>
            </a:endParaRPr>
          </a:p>
          <a:p>
            <a:pPr marL="0" indent="0">
              <a:buNone/>
            </a:pPr>
            <a:endParaRPr lang="es-MX" dirty="0">
              <a:latin typeface="+mj-lt"/>
            </a:endParaRPr>
          </a:p>
          <a:p>
            <a:pPr marL="0" indent="0">
              <a:buNone/>
            </a:pPr>
            <a:endParaRPr lang="es-MX" dirty="0">
              <a:latin typeface="+mj-lt"/>
            </a:endParaRPr>
          </a:p>
          <a:p>
            <a:pPr marL="0" indent="0">
              <a:buNone/>
            </a:pPr>
            <a:endParaRPr lang="es-MX" dirty="0">
              <a:latin typeface="+mj-lt"/>
            </a:endParaRPr>
          </a:p>
          <a:p>
            <a:r>
              <a:rPr lang="es-MX" b="1" dirty="0" err="1">
                <a:latin typeface="+mj-lt"/>
              </a:rPr>
              <a:t>iv</a:t>
            </a:r>
            <a:r>
              <a:rPr lang="es-MX" b="1" dirty="0">
                <a:latin typeface="+mj-lt"/>
              </a:rPr>
              <a:t>) Evaluación del Modelo</a:t>
            </a:r>
          </a:p>
          <a:p>
            <a:pPr lvl="1"/>
            <a:r>
              <a:rPr lang="es-MX" dirty="0">
                <a:latin typeface="+mj-lt"/>
              </a:rPr>
              <a:t>Precisión</a:t>
            </a:r>
          </a:p>
          <a:p>
            <a:pPr marL="457200" lvl="1" indent="0">
              <a:buNone/>
            </a:pPr>
            <a:r>
              <a:rPr lang="es-MX" dirty="0">
                <a:latin typeface="+mj-lt"/>
              </a:rPr>
              <a:t>Modelo: 54%		</a:t>
            </a:r>
            <a:r>
              <a:rPr lang="es-MX" dirty="0" err="1">
                <a:latin typeface="+mj-lt"/>
              </a:rPr>
              <a:t>Pinnacle</a:t>
            </a:r>
            <a:r>
              <a:rPr lang="es-MX" dirty="0">
                <a:latin typeface="+mj-lt"/>
              </a:rPr>
              <a:t> </a:t>
            </a:r>
            <a:r>
              <a:rPr lang="es-MX" dirty="0" err="1">
                <a:latin typeface="+mj-lt"/>
              </a:rPr>
              <a:t>Sports</a:t>
            </a:r>
            <a:r>
              <a:rPr lang="es-MX" dirty="0">
                <a:latin typeface="+mj-lt"/>
              </a:rPr>
              <a:t>: 51.5%</a:t>
            </a:r>
          </a:p>
          <a:p>
            <a:pPr marL="457200" lvl="1" indent="0">
              <a:buNone/>
            </a:pPr>
            <a:endParaRPr lang="es-MX" dirty="0">
              <a:latin typeface="+mj-lt"/>
            </a:endParaRPr>
          </a:p>
          <a:p>
            <a:pPr lvl="1"/>
            <a:r>
              <a:rPr lang="es-MX" dirty="0">
                <a:latin typeface="+mj-lt"/>
              </a:rPr>
              <a:t>Pérdida*</a:t>
            </a:r>
          </a:p>
          <a:p>
            <a:pPr marL="457200" lvl="1" indent="0">
              <a:buNone/>
            </a:pPr>
            <a:r>
              <a:rPr lang="es-MX" dirty="0">
                <a:latin typeface="+mj-lt"/>
              </a:rPr>
              <a:t>Modelo: 1.0318 </a:t>
            </a:r>
          </a:p>
          <a:p>
            <a:pPr marL="457200" lvl="1" indent="0">
              <a:buNone/>
            </a:pPr>
            <a:r>
              <a:rPr lang="es-MX" dirty="0" err="1">
                <a:latin typeface="+mj-lt"/>
              </a:rPr>
              <a:t>Pinnacle</a:t>
            </a:r>
            <a:r>
              <a:rPr lang="es-MX" dirty="0">
                <a:latin typeface="+mj-lt"/>
              </a:rPr>
              <a:t> </a:t>
            </a:r>
            <a:r>
              <a:rPr lang="es-MX" dirty="0" err="1">
                <a:latin typeface="+mj-lt"/>
              </a:rPr>
              <a:t>Sports</a:t>
            </a:r>
            <a:r>
              <a:rPr lang="es-MX" dirty="0">
                <a:latin typeface="+mj-lt"/>
              </a:rPr>
              <a:t>: 0.9966 </a:t>
            </a:r>
          </a:p>
          <a:p>
            <a:pPr marL="457200" lvl="1" indent="0">
              <a:buNone/>
            </a:pPr>
            <a:r>
              <a:rPr lang="es-MX" dirty="0">
                <a:latin typeface="+mj-lt"/>
              </a:rPr>
              <a:t>Entropía Histórica: 1.0631					</a:t>
            </a:r>
          </a:p>
        </p:txBody>
      </p:sp>
      <p:graphicFrame>
        <p:nvGraphicFramePr>
          <p:cNvPr id="7" name="Tabla 6">
            <a:extLst>
              <a:ext uri="{FF2B5EF4-FFF2-40B4-BE49-F238E27FC236}">
                <a16:creationId xmlns:a16="http://schemas.microsoft.com/office/drawing/2014/main" id="{E3D0E528-619F-4042-9278-3C7F61F78F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4584250"/>
              </p:ext>
            </p:extLst>
          </p:nvPr>
        </p:nvGraphicFramePr>
        <p:xfrm>
          <a:off x="989330" y="1786414"/>
          <a:ext cx="5600700" cy="1645920"/>
        </p:xfrm>
        <a:graphic>
          <a:graphicData uri="http://schemas.openxmlformats.org/drawingml/2006/table">
            <a:tbl>
              <a:tblPr/>
              <a:tblGrid>
                <a:gridCol w="1079500">
                  <a:extLst>
                    <a:ext uri="{9D8B030D-6E8A-4147-A177-3AD203B41FA5}">
                      <a16:colId xmlns:a16="http://schemas.microsoft.com/office/drawing/2014/main" val="1576497120"/>
                    </a:ext>
                  </a:extLst>
                </a:gridCol>
                <a:gridCol w="1168400">
                  <a:extLst>
                    <a:ext uri="{9D8B030D-6E8A-4147-A177-3AD203B41FA5}">
                      <a16:colId xmlns:a16="http://schemas.microsoft.com/office/drawing/2014/main" val="2943605171"/>
                    </a:ext>
                  </a:extLst>
                </a:gridCol>
                <a:gridCol w="664210">
                  <a:extLst>
                    <a:ext uri="{9D8B030D-6E8A-4147-A177-3AD203B41FA5}">
                      <a16:colId xmlns:a16="http://schemas.microsoft.com/office/drawing/2014/main" val="2486578282"/>
                    </a:ext>
                  </a:extLst>
                </a:gridCol>
                <a:gridCol w="783590">
                  <a:extLst>
                    <a:ext uri="{9D8B030D-6E8A-4147-A177-3AD203B41FA5}">
                      <a16:colId xmlns:a16="http://schemas.microsoft.com/office/drawing/2014/main" val="6510331"/>
                    </a:ext>
                  </a:extLst>
                </a:gridCol>
                <a:gridCol w="889000">
                  <a:extLst>
                    <a:ext uri="{9D8B030D-6E8A-4147-A177-3AD203B41FA5}">
                      <a16:colId xmlns:a16="http://schemas.microsoft.com/office/drawing/2014/main" val="224765123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42967479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Métrica \ Modelo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Elastic Net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Lasso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Ridge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Drop Out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Batch Norm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3624118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Entropía</a:t>
                      </a: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Cruzada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1.02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1.03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1.01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0.99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1.02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3394818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Núm. Capas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0025477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Núm. Neuronas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37, 25, 21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25,21, 25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37, 33, 33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25, 41, 37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33, 33, 37, 37, 37, 37, 49, 45, 97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230132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Tasa Aprendizaje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0.001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742564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Penalización*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9,8,1,3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1,5,0.6,5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6,8,2,0.1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167848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Convexidad**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0.12, 0.03,0.33,0.23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2562411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Tasa Dropout***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1122, 2.5, 0.55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05961370"/>
                  </a:ext>
                </a:extLst>
              </a:tr>
            </a:tbl>
          </a:graphicData>
        </a:graphic>
      </p:graphicFrame>
      <p:graphicFrame>
        <p:nvGraphicFramePr>
          <p:cNvPr id="11" name="Tabla 10">
            <a:extLst>
              <a:ext uri="{FF2B5EF4-FFF2-40B4-BE49-F238E27FC236}">
                <a16:creationId xmlns:a16="http://schemas.microsoft.com/office/drawing/2014/main" id="{F0C2917F-AA93-4E1A-AB09-BEE8E7E83A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1018185"/>
              </p:ext>
            </p:extLst>
          </p:nvPr>
        </p:nvGraphicFramePr>
        <p:xfrm>
          <a:off x="8342630" y="1796574"/>
          <a:ext cx="2882900" cy="1097280"/>
        </p:xfrm>
        <a:graphic>
          <a:graphicData uri="http://schemas.openxmlformats.org/drawingml/2006/table">
            <a:tbl>
              <a:tblPr/>
              <a:tblGrid>
                <a:gridCol w="787400">
                  <a:extLst>
                    <a:ext uri="{9D8B030D-6E8A-4147-A177-3AD203B41FA5}">
                      <a16:colId xmlns:a16="http://schemas.microsoft.com/office/drawing/2014/main" val="4178877287"/>
                    </a:ext>
                  </a:extLst>
                </a:gridCol>
                <a:gridCol w="1244600">
                  <a:extLst>
                    <a:ext uri="{9D8B030D-6E8A-4147-A177-3AD203B41FA5}">
                      <a16:colId xmlns:a16="http://schemas.microsoft.com/office/drawing/2014/main" val="3518173036"/>
                    </a:ext>
                  </a:extLst>
                </a:gridCol>
                <a:gridCol w="850900">
                  <a:extLst>
                    <a:ext uri="{9D8B030D-6E8A-4147-A177-3AD203B41FA5}">
                      <a16:colId xmlns:a16="http://schemas.microsoft.com/office/drawing/2014/main" val="275244025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Modelo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Pérdida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Precisión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2269543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Elastic Net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1.0288 ± 0.1241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58% ± 16.9%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879512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Lasso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1.0405 ± 0.1234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55% ± 16.88%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936828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Ridge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1.0185 ± 0.1273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57% ± 19%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7362992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Drop Out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0.9819 ± 0.0996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55% ± 11.61%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110360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Batch Norm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0.9386 ± 0.1569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57% ± 17.64%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6443617"/>
                  </a:ext>
                </a:extLst>
              </a:tr>
            </a:tbl>
          </a:graphicData>
        </a:graphic>
      </p:graphicFrame>
      <p:graphicFrame>
        <p:nvGraphicFramePr>
          <p:cNvPr id="13" name="Tabla 12">
            <a:extLst>
              <a:ext uri="{FF2B5EF4-FFF2-40B4-BE49-F238E27FC236}">
                <a16:creationId xmlns:a16="http://schemas.microsoft.com/office/drawing/2014/main" id="{7E6F16BD-2F63-4F1E-9C7E-45558ACC08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3503894"/>
              </p:ext>
            </p:extLst>
          </p:nvPr>
        </p:nvGraphicFramePr>
        <p:xfrm>
          <a:off x="6456681" y="4175760"/>
          <a:ext cx="5471161" cy="1637823"/>
        </p:xfrm>
        <a:graphic>
          <a:graphicData uri="http://schemas.openxmlformats.org/drawingml/2006/table">
            <a:tbl>
              <a:tblPr/>
              <a:tblGrid>
                <a:gridCol w="1051559">
                  <a:extLst>
                    <a:ext uri="{9D8B030D-6E8A-4147-A177-3AD203B41FA5}">
                      <a16:colId xmlns:a16="http://schemas.microsoft.com/office/drawing/2014/main" val="2598253112"/>
                    </a:ext>
                  </a:extLst>
                </a:gridCol>
                <a:gridCol w="711200">
                  <a:extLst>
                    <a:ext uri="{9D8B030D-6E8A-4147-A177-3AD203B41FA5}">
                      <a16:colId xmlns:a16="http://schemas.microsoft.com/office/drawing/2014/main" val="3788975895"/>
                    </a:ext>
                  </a:extLst>
                </a:gridCol>
                <a:gridCol w="917274">
                  <a:extLst>
                    <a:ext uri="{9D8B030D-6E8A-4147-A177-3AD203B41FA5}">
                      <a16:colId xmlns:a16="http://schemas.microsoft.com/office/drawing/2014/main" val="3983519601"/>
                    </a:ext>
                  </a:extLst>
                </a:gridCol>
                <a:gridCol w="930376">
                  <a:extLst>
                    <a:ext uri="{9D8B030D-6E8A-4147-A177-3AD203B41FA5}">
                      <a16:colId xmlns:a16="http://schemas.microsoft.com/office/drawing/2014/main" val="4206139710"/>
                    </a:ext>
                  </a:extLst>
                </a:gridCol>
                <a:gridCol w="930376">
                  <a:extLst>
                    <a:ext uri="{9D8B030D-6E8A-4147-A177-3AD203B41FA5}">
                      <a16:colId xmlns:a16="http://schemas.microsoft.com/office/drawing/2014/main" val="4126749192"/>
                    </a:ext>
                  </a:extLst>
                </a:gridCol>
                <a:gridCol w="930376">
                  <a:extLst>
                    <a:ext uri="{9D8B030D-6E8A-4147-A177-3AD203B41FA5}">
                      <a16:colId xmlns:a16="http://schemas.microsoft.com/office/drawing/2014/main" val="173602192"/>
                    </a:ext>
                  </a:extLst>
                </a:gridCol>
              </a:tblGrid>
              <a:tr h="271088"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 err="1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</a:rPr>
                        <a:t>Modelo</a:t>
                      </a:r>
                      <a:r>
                        <a:rPr lang="en-US" sz="1400" b="1" i="0" u="none" strike="noStrike" dirty="0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</a:rPr>
                        <a:t> \ Pinnacle Sports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</a:rPr>
                        <a:t>Pronóstico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9330142"/>
                  </a:ext>
                </a:extLst>
              </a:tr>
              <a:tr h="271088"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</a:rPr>
                        <a:t>Casa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 err="1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</a:rPr>
                        <a:t>Empate</a:t>
                      </a:r>
                      <a:endParaRPr lang="en-US" sz="1400" b="1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 err="1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</a:rPr>
                        <a:t>Visita</a:t>
                      </a:r>
                      <a:endParaRPr lang="en-US" sz="1400" b="1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</a:rPr>
                        <a:t>Total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9777880"/>
                  </a:ext>
                </a:extLst>
              </a:tr>
              <a:tr h="271088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</a:rPr>
                        <a:t>Observado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</a:rPr>
                        <a:t>Casa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</a:rPr>
                        <a:t>60\55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</a:rPr>
                        <a:t>16\21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</a:rPr>
                        <a:t>76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2401586"/>
                  </a:ext>
                </a:extLst>
              </a:tr>
              <a:tr h="27108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 err="1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</a:rPr>
                        <a:t>Empate</a:t>
                      </a:r>
                      <a:endParaRPr lang="en-US" sz="1400" b="1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</a:rPr>
                        <a:t>17\15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</a:rPr>
                        <a:t>23\25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91683232"/>
                  </a:ext>
                </a:extLst>
              </a:tr>
              <a:tr h="27108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 err="1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</a:rPr>
                        <a:t>Visita</a:t>
                      </a:r>
                      <a:endParaRPr lang="en-US" sz="1400" b="1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</a:rPr>
                        <a:t>36\36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</a:rPr>
                        <a:t>48\48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</a:rPr>
                        <a:t>84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50433220"/>
                  </a:ext>
                </a:extLst>
              </a:tr>
              <a:tr h="28238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</a:rPr>
                        <a:t>Total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</a:rPr>
                        <a:t>113\106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</a:rPr>
                        <a:t>0\0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</a:rPr>
                        <a:t>87\94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</a:rPr>
                        <a:t>200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2997540"/>
                  </a:ext>
                </a:extLst>
              </a:tr>
            </a:tbl>
          </a:graphicData>
        </a:graphic>
      </p:graphicFrame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94BB19DD-02A3-4C5D-A0C2-6CAC929B33F8}"/>
              </a:ext>
            </a:extLst>
          </p:cNvPr>
          <p:cNvSpPr/>
          <p:nvPr/>
        </p:nvSpPr>
        <p:spPr>
          <a:xfrm>
            <a:off x="939800" y="4064000"/>
            <a:ext cx="5156200" cy="321733"/>
          </a:xfrm>
          <a:prstGeom prst="round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B156F11A-C194-4850-9760-D43D9CD7462B}"/>
              </a:ext>
            </a:extLst>
          </p:cNvPr>
          <p:cNvSpPr/>
          <p:nvPr/>
        </p:nvSpPr>
        <p:spPr>
          <a:xfrm>
            <a:off x="948266" y="4986869"/>
            <a:ext cx="5156200" cy="321733"/>
          </a:xfrm>
          <a:prstGeom prst="round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uadroTexto 13">
                <a:extLst>
                  <a:ext uri="{FF2B5EF4-FFF2-40B4-BE49-F238E27FC236}">
                    <a16:creationId xmlns:a16="http://schemas.microsoft.com/office/drawing/2014/main" id="{28375879-7546-4908-97A4-DFF18C81EF71}"/>
                  </a:ext>
                </a:extLst>
              </p:cNvPr>
              <p:cNvSpPr txBox="1"/>
              <p:nvPr/>
            </p:nvSpPr>
            <p:spPr>
              <a:xfrm>
                <a:off x="345989" y="6221545"/>
                <a:ext cx="11500021" cy="3518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solidFill>
                      <a:schemeClr val="bg2"/>
                    </a:solidFill>
                  </a:rPr>
                  <a:t>* La </a:t>
                </a:r>
                <a:r>
                  <a:rPr lang="en-US" sz="1100" dirty="0" err="1">
                    <a:solidFill>
                      <a:schemeClr val="bg2"/>
                    </a:solidFill>
                  </a:rPr>
                  <a:t>entropía</a:t>
                </a:r>
                <a:r>
                  <a:rPr lang="en-US" sz="1100" dirty="0">
                    <a:solidFill>
                      <a:schemeClr val="bg2"/>
                    </a:solidFill>
                  </a:rPr>
                  <a:t> </a:t>
                </a:r>
                <a:r>
                  <a:rPr lang="en-US" sz="1100" dirty="0" err="1">
                    <a:solidFill>
                      <a:schemeClr val="bg2"/>
                    </a:solidFill>
                  </a:rPr>
                  <a:t>máxima</a:t>
                </a:r>
                <a:r>
                  <a:rPr lang="en-US" sz="1100" dirty="0">
                    <a:solidFill>
                      <a:schemeClr val="bg2"/>
                    </a:solidFill>
                  </a:rPr>
                  <a:t> para un </a:t>
                </a:r>
                <a:r>
                  <a:rPr lang="en-US" sz="1100" dirty="0" err="1">
                    <a:solidFill>
                      <a:schemeClr val="bg2"/>
                    </a:solidFill>
                  </a:rPr>
                  <a:t>fenómeno</a:t>
                </a:r>
                <a:r>
                  <a:rPr lang="en-US" sz="1100" dirty="0">
                    <a:solidFill>
                      <a:schemeClr val="bg2"/>
                    </a:solidFill>
                  </a:rPr>
                  <a:t> con </a:t>
                </a:r>
                <a:r>
                  <a:rPr lang="en-US" sz="1100" dirty="0" err="1">
                    <a:solidFill>
                      <a:schemeClr val="bg2"/>
                    </a:solidFill>
                  </a:rPr>
                  <a:t>tres</a:t>
                </a:r>
                <a:r>
                  <a:rPr lang="en-US" sz="1100" dirty="0">
                    <a:solidFill>
                      <a:schemeClr val="bg2"/>
                    </a:solidFill>
                  </a:rPr>
                  <a:t> </a:t>
                </a:r>
                <a:r>
                  <a:rPr lang="en-US" sz="1100" dirty="0" err="1">
                    <a:solidFill>
                      <a:schemeClr val="bg2"/>
                    </a:solidFill>
                  </a:rPr>
                  <a:t>resultados</a:t>
                </a:r>
                <a:r>
                  <a:rPr lang="en-US" sz="1100" dirty="0">
                    <a:solidFill>
                      <a:schemeClr val="bg2"/>
                    </a:solidFill>
                  </a:rPr>
                  <a:t> es: </a:t>
                </a:r>
                <a14:m>
                  <m:oMath xmlns:m="http://schemas.openxmlformats.org/officeDocument/2006/math">
                    <m:r>
                      <a:rPr lang="en-US" sz="1100" i="1" dirty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US" sz="1100" i="1" dirty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log</m:t>
                    </m:r>
                    <m:d>
                      <m:dPr>
                        <m:ctrlPr>
                          <a:rPr lang="en-US" sz="1100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1100" i="1" dirty="0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100" i="1" dirty="0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1100" i="1" dirty="0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den>
                        </m:f>
                      </m:e>
                    </m:d>
                    <m:r>
                      <a:rPr lang="en-US" sz="1100" i="1" dirty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s-MX" sz="1100" b="0" i="1" dirty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1.0986</m:t>
                    </m:r>
                  </m:oMath>
                </a14:m>
                <a:endParaRPr lang="en-US" sz="110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4" name="CuadroTexto 13">
                <a:extLst>
                  <a:ext uri="{FF2B5EF4-FFF2-40B4-BE49-F238E27FC236}">
                    <a16:creationId xmlns:a16="http://schemas.microsoft.com/office/drawing/2014/main" id="{28375879-7546-4908-97A4-DFF18C81EF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989" y="6221545"/>
                <a:ext cx="11500021" cy="35182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461291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8E0BCC48-5FAF-49F4-8F43-CD7E3C8BF31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s-MX" sz="2400" dirty="0">
                <a:latin typeface="+mj-lt"/>
              </a:rPr>
              <a:t>Problema</a:t>
            </a:r>
          </a:p>
          <a:p>
            <a:r>
              <a:rPr lang="es-MX" sz="2400" dirty="0">
                <a:latin typeface="+mj-lt"/>
              </a:rPr>
              <a:t>Teoría</a:t>
            </a:r>
          </a:p>
          <a:p>
            <a:pPr lvl="1"/>
            <a:r>
              <a:rPr lang="es-MX" sz="2000" dirty="0">
                <a:latin typeface="+mj-lt"/>
              </a:rPr>
              <a:t>Apuestas Deportivas</a:t>
            </a:r>
          </a:p>
          <a:p>
            <a:pPr lvl="1"/>
            <a:r>
              <a:rPr lang="es-419" sz="2000" dirty="0">
                <a:latin typeface="+mj-lt"/>
              </a:rPr>
              <a:t>Teoría de la Utilidad</a:t>
            </a:r>
          </a:p>
          <a:p>
            <a:pPr lvl="1"/>
            <a:r>
              <a:rPr lang="es-419" sz="2000" dirty="0">
                <a:latin typeface="+mj-lt"/>
              </a:rPr>
              <a:t>Procedimiento</a:t>
            </a:r>
          </a:p>
          <a:p>
            <a:r>
              <a:rPr lang="es-419" sz="2400" dirty="0">
                <a:latin typeface="+mj-lt"/>
              </a:rPr>
              <a:t>Caso Práctico</a:t>
            </a:r>
          </a:p>
          <a:p>
            <a:pPr lvl="1"/>
            <a:r>
              <a:rPr lang="es-419" sz="2000" dirty="0">
                <a:latin typeface="+mj-lt"/>
              </a:rPr>
              <a:t>Datos de la </a:t>
            </a:r>
            <a:r>
              <a:rPr lang="es-419" sz="2000" i="1" dirty="0">
                <a:latin typeface="+mj-lt"/>
              </a:rPr>
              <a:t>English Premier League </a:t>
            </a:r>
            <a:r>
              <a:rPr lang="es-419" sz="2000" dirty="0">
                <a:latin typeface="+mj-lt"/>
              </a:rPr>
              <a:t>del 2014 al 2021</a:t>
            </a:r>
          </a:p>
          <a:p>
            <a:pPr lvl="1"/>
            <a:r>
              <a:rPr lang="es-419" sz="2000" dirty="0">
                <a:latin typeface="+mj-lt"/>
              </a:rPr>
              <a:t>Modelo</a:t>
            </a:r>
          </a:p>
          <a:p>
            <a:pPr lvl="2"/>
            <a:r>
              <a:rPr lang="es-419" sz="1800" dirty="0">
                <a:latin typeface="+mj-lt"/>
              </a:rPr>
              <a:t>Estimación de Probabilidades de los Eventos</a:t>
            </a:r>
          </a:p>
          <a:p>
            <a:pPr lvl="2"/>
            <a:r>
              <a:rPr lang="es-419" sz="1800" dirty="0">
                <a:latin typeface="+mj-lt"/>
              </a:rPr>
              <a:t>Selección de Portafolios por Tipo de Perfil de Riesgo</a:t>
            </a:r>
            <a:endParaRPr lang="es-419" sz="2000" dirty="0">
              <a:latin typeface="+mj-lt"/>
            </a:endParaRPr>
          </a:p>
          <a:p>
            <a:r>
              <a:rPr lang="es-419" sz="2400" dirty="0">
                <a:latin typeface="+mj-lt"/>
              </a:rPr>
              <a:t>Resultados, Conclusiones &amp; Futuras Investigaciones</a:t>
            </a:r>
          </a:p>
          <a:p>
            <a:r>
              <a:rPr lang="es-419" sz="2400" dirty="0">
                <a:latin typeface="+mj-lt"/>
              </a:rPr>
              <a:t>Anexos &amp; Bibliografía</a:t>
            </a:r>
          </a:p>
        </p:txBody>
      </p:sp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id="{9DF5B6D2-7E2B-45B5-8C97-8ECBECFDD632}"/>
              </a:ext>
            </a:extLst>
          </p:cNvPr>
          <p:cNvSpPr/>
          <p:nvPr/>
        </p:nvSpPr>
        <p:spPr>
          <a:xfrm>
            <a:off x="473242" y="4614327"/>
            <a:ext cx="11430000" cy="390808"/>
          </a:xfrm>
          <a:prstGeom prst="round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20206449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A79396-758F-4087-B7C4-037A6061B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Modelo</a:t>
            </a:r>
            <a:r>
              <a:rPr lang="en-US" dirty="0"/>
              <a:t> </a:t>
            </a:r>
            <a:r>
              <a:rPr lang="en-US" dirty="0" err="1"/>
              <a:t>Financiero</a:t>
            </a:r>
            <a:endParaRPr lang="en-US" dirty="0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C210CAC1-57AD-4973-B55E-282297650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8E64C-F43D-4FC1-833E-211F50B2A834}" type="slidenum">
              <a:rPr lang="es-419" smtClean="0"/>
              <a:t>26</a:t>
            </a:fld>
            <a:endParaRPr lang="es-419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123CBB0-D17F-45BC-8396-98E5BF8FFF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MX" dirty="0"/>
              <a:t>Precedentes y Tipos de Estrategias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Marcador de contenido 4">
                <a:extLst>
                  <a:ext uri="{FF2B5EF4-FFF2-40B4-BE49-F238E27FC236}">
                    <a16:creationId xmlns:a16="http://schemas.microsoft.com/office/drawing/2014/main" id="{BD357B0B-6689-4AF7-99F7-F019C937684A}"/>
                  </a:ext>
                </a:extLst>
              </p:cNvPr>
              <p:cNvSpPr>
                <a:spLocks noGrp="1"/>
              </p:cNvSpPr>
              <p:nvPr>
                <p:ph sz="quarter" idx="14"/>
              </p:nvPr>
            </p:nvSpPr>
            <p:spPr/>
            <p:txBody>
              <a:bodyPr/>
              <a:lstStyle/>
              <a:p>
                <a:r>
                  <a:rPr lang="es-MX" b="1" dirty="0">
                    <a:latin typeface="+mj-lt"/>
                  </a:rPr>
                  <a:t>Precedentes</a:t>
                </a:r>
              </a:p>
              <a:p>
                <a:pPr lvl="1"/>
                <a:r>
                  <a:rPr lang="es-MX" dirty="0">
                    <a:latin typeface="+mj-lt"/>
                  </a:rPr>
                  <a:t>Es mejor </a:t>
                </a:r>
                <a:r>
                  <a:rPr lang="es-MX" dirty="0" err="1">
                    <a:latin typeface="+mj-lt"/>
                  </a:rPr>
                  <a:t>subaspostar</a:t>
                </a:r>
                <a:r>
                  <a:rPr lang="es-MX" dirty="0">
                    <a:latin typeface="+mj-lt"/>
                  </a:rPr>
                  <a:t> a </a:t>
                </a:r>
                <a:r>
                  <a:rPr lang="es-MX" dirty="0" err="1">
                    <a:latin typeface="+mj-lt"/>
                  </a:rPr>
                  <a:t>sobreapostar</a:t>
                </a:r>
                <a:r>
                  <a:rPr lang="es-MX" dirty="0">
                    <a:latin typeface="+mj-lt"/>
                  </a:rPr>
                  <a:t>, por el Teorema 2. </a:t>
                </a:r>
              </a:p>
              <a:p>
                <a:pPr lvl="1"/>
                <a:r>
                  <a:rPr lang="es-MX" dirty="0">
                    <a:latin typeface="+mj-lt"/>
                  </a:rPr>
                  <a:t>Empíricamente, la mejor estrategia a priori es apostar la fracción </a:t>
                </a:r>
                <a14:m>
                  <m:oMath xmlns:m="http://schemas.openxmlformats.org/officeDocument/2006/math">
                    <m:r>
                      <a:rPr lang="es-MX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s-MX" i="1" dirty="0" smtClean="0">
                        <a:latin typeface="Cambria Math" panose="02040503050406030204" pitchFamily="18" charset="0"/>
                      </a:rPr>
                      <m:t>=17% </m:t>
                    </m:r>
                  </m:oMath>
                </a14:m>
                <a:endParaRPr lang="es-MX" dirty="0">
                  <a:latin typeface="+mj-lt"/>
                </a:endParaRPr>
              </a:p>
              <a:p>
                <a:pPr marL="457200" lvl="1" indent="0">
                  <a:buNone/>
                </a:pPr>
                <a:r>
                  <a:rPr lang="es-MX" dirty="0">
                    <a:latin typeface="+mj-lt"/>
                  </a:rPr>
                  <a:t>de la riqueza*.</a:t>
                </a:r>
              </a:p>
              <a:p>
                <a:pPr marL="457200" lvl="1" indent="0">
                  <a:buNone/>
                </a:pPr>
                <a:endParaRPr lang="es-MX" dirty="0">
                  <a:latin typeface="+mj-lt"/>
                </a:endParaRPr>
              </a:p>
              <a:p>
                <a:r>
                  <a:rPr lang="es-MX" b="1" dirty="0">
                    <a:latin typeface="+mj-lt"/>
                  </a:rPr>
                  <a:t>Tipos de estrategias</a:t>
                </a:r>
              </a:p>
              <a:p>
                <a:pPr lvl="1"/>
                <a:r>
                  <a:rPr lang="es-MX" dirty="0">
                    <a:latin typeface="+mj-lt"/>
                  </a:rPr>
                  <a:t>Se consideran dos tipos de estrategias:</a:t>
                </a:r>
              </a:p>
              <a:p>
                <a:pPr lvl="1"/>
                <a:endParaRPr lang="es-MX" dirty="0">
                  <a:latin typeface="+mj-lt"/>
                </a:endParaRPr>
              </a:p>
              <a:p>
                <a:pPr lvl="1"/>
                <a:endParaRPr lang="es-MX" dirty="0">
                  <a:latin typeface="+mj-lt"/>
                </a:endParaRPr>
              </a:p>
              <a:p>
                <a:pPr lvl="1"/>
                <a:endParaRPr lang="es-MX" dirty="0">
                  <a:latin typeface="+mj-lt"/>
                </a:endParaRPr>
              </a:p>
              <a:p>
                <a:pPr lvl="1"/>
                <a:endParaRPr lang="es-MX" dirty="0">
                  <a:latin typeface="+mj-lt"/>
                </a:endParaRPr>
              </a:p>
              <a:p>
                <a:pPr lvl="1"/>
                <a:endParaRPr lang="es-MX" dirty="0">
                  <a:latin typeface="+mj-lt"/>
                </a:endParaRPr>
              </a:p>
              <a:p>
                <a:pPr lvl="1"/>
                <a:endParaRPr lang="es-MX" dirty="0">
                  <a:latin typeface="+mj-lt"/>
                </a:endParaRPr>
              </a:p>
              <a:p>
                <a:pPr lvl="1"/>
                <a:endParaRPr lang="es-MX" dirty="0">
                  <a:latin typeface="+mj-lt"/>
                </a:endParaRPr>
              </a:p>
              <a:p>
                <a:pPr lvl="1"/>
                <a:endParaRPr lang="en-US" dirty="0">
                  <a:latin typeface="+mj-lt"/>
                </a:endParaRPr>
              </a:p>
              <a:p>
                <a:pPr lvl="1"/>
                <a:r>
                  <a:rPr lang="en-US" dirty="0">
                    <a:latin typeface="+mj-lt"/>
                  </a:rPr>
                  <a:t>Se </a:t>
                </a:r>
                <a:r>
                  <a:rPr lang="en-US" dirty="0" err="1">
                    <a:latin typeface="+mj-lt"/>
                  </a:rPr>
                  <a:t>consideran</a:t>
                </a:r>
                <a:r>
                  <a:rPr lang="en-US" dirty="0">
                    <a:latin typeface="+mj-lt"/>
                  </a:rPr>
                  <a:t> dos </a:t>
                </a:r>
                <a:r>
                  <a:rPr lang="en-US" dirty="0" err="1">
                    <a:latin typeface="+mj-lt"/>
                  </a:rPr>
                  <a:t>perfiles</a:t>
                </a:r>
                <a:r>
                  <a:rPr lang="en-US" dirty="0">
                    <a:latin typeface="+mj-lt"/>
                  </a:rPr>
                  <a:t> </a:t>
                </a:r>
                <a:r>
                  <a:rPr lang="en-US" dirty="0" err="1">
                    <a:latin typeface="+mj-lt"/>
                  </a:rPr>
                  <a:t>frente</a:t>
                </a:r>
                <a:r>
                  <a:rPr lang="en-US" dirty="0">
                    <a:latin typeface="+mj-lt"/>
                  </a:rPr>
                  <a:t> al </a:t>
                </a:r>
                <a:r>
                  <a:rPr lang="en-US" dirty="0" err="1">
                    <a:latin typeface="+mj-lt"/>
                  </a:rPr>
                  <a:t>riesgo</a:t>
                </a:r>
                <a:r>
                  <a:rPr lang="en-US" dirty="0">
                    <a:latin typeface="+mj-lt"/>
                  </a:rPr>
                  <a:t>: </a:t>
                </a:r>
                <a:r>
                  <a:rPr lang="en-US" b="1" i="1" dirty="0" err="1">
                    <a:latin typeface="+mj-lt"/>
                  </a:rPr>
                  <a:t>logarítmico</a:t>
                </a:r>
                <a:r>
                  <a:rPr lang="en-US" dirty="0">
                    <a:latin typeface="+mj-lt"/>
                  </a:rPr>
                  <a:t> &amp; </a:t>
                </a:r>
                <a:r>
                  <a:rPr lang="en-US" b="1" i="1" dirty="0" err="1">
                    <a:latin typeface="+mj-lt"/>
                  </a:rPr>
                  <a:t>cuadrático</a:t>
                </a:r>
                <a:r>
                  <a:rPr lang="en-US" b="1" i="1" dirty="0">
                    <a:latin typeface="+mj-lt"/>
                  </a:rPr>
                  <a:t>.</a:t>
                </a:r>
                <a:endParaRPr lang="en-US" i="1" dirty="0">
                  <a:latin typeface="+mj-lt"/>
                </a:endParaRPr>
              </a:p>
            </p:txBody>
          </p:sp>
        </mc:Choice>
        <mc:Fallback xmlns="">
          <p:sp>
            <p:nvSpPr>
              <p:cNvPr id="5" name="Marcador de contenido 4">
                <a:extLst>
                  <a:ext uri="{FF2B5EF4-FFF2-40B4-BE49-F238E27FC236}">
                    <a16:creationId xmlns:a16="http://schemas.microsoft.com/office/drawing/2014/main" id="{BD357B0B-6689-4AF7-99F7-F019C93768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blipFill>
                <a:blip r:embed="rId3"/>
                <a:stretch>
                  <a:fillRect l="-488" t="-12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Imagen 6" descr="Gráfico&#10;&#10;Descripción generada automáticamente">
            <a:extLst>
              <a:ext uri="{FF2B5EF4-FFF2-40B4-BE49-F238E27FC236}">
                <a16:creationId xmlns:a16="http://schemas.microsoft.com/office/drawing/2014/main" id="{DB6E7D9F-2F8B-4E60-B589-0BAD997182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0880" y="701040"/>
            <a:ext cx="3565765" cy="272735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971448B5-86F5-4589-BD13-66EFE30CFC51}"/>
                  </a:ext>
                </a:extLst>
              </p:cNvPr>
              <p:cNvSpPr txBox="1"/>
              <p:nvPr/>
            </p:nvSpPr>
            <p:spPr>
              <a:xfrm>
                <a:off x="335280" y="3437764"/>
                <a:ext cx="5059680" cy="923330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s-MX" b="1" dirty="0">
                    <a:solidFill>
                      <a:schemeClr val="tx2"/>
                    </a:solidFill>
                  </a:rPr>
                  <a:t>Completas</a:t>
                </a:r>
              </a:p>
              <a:p>
                <a:pPr marL="342900" indent="-342900" algn="ctr">
                  <a:buAutoNum type="arabicPeriod"/>
                </a:pPr>
                <a:endParaRPr lang="es-MX" dirty="0">
                  <a:solidFill>
                    <a:schemeClr val="tx2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MX" i="0" dirty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Ω</m:t>
                      </m:r>
                      <m:r>
                        <a:rPr lang="es-MX" i="1" dirty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s-MX" i="1" dirty="0" err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i="1" dirty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𝓧</m:t>
                          </m:r>
                        </m:e>
                        <m:sub>
                          <m:r>
                            <a:rPr lang="es-MX" b="0" i="1" dirty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s-MX" i="1" dirty="0" err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s-MX" i="0" dirty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s-MX" b="0" i="1" dirty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s-MX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971448B5-86F5-4589-BD13-66EFE30CFC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280" y="3437764"/>
                <a:ext cx="5059680" cy="923330"/>
              </a:xfrm>
              <a:prstGeom prst="rect">
                <a:avLst/>
              </a:prstGeom>
              <a:blipFill>
                <a:blip r:embed="rId5"/>
                <a:stretch>
                  <a:fillRect t="-32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EA63EB93-C1A9-49CB-83B5-EA41E750C7B4}"/>
                  </a:ext>
                </a:extLst>
              </p:cNvPr>
              <p:cNvSpPr txBox="1"/>
              <p:nvPr/>
            </p:nvSpPr>
            <p:spPr>
              <a:xfrm>
                <a:off x="6807200" y="3427604"/>
                <a:ext cx="5069840" cy="945643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s-MX" b="1" dirty="0">
                    <a:solidFill>
                      <a:schemeClr val="tx2"/>
                    </a:solidFill>
                  </a:rPr>
                  <a:t>Restringidas</a:t>
                </a:r>
              </a:p>
              <a:p>
                <a:pPr algn="ctr"/>
                <a:endParaRPr lang="es-MX" dirty="0">
                  <a:solidFill>
                    <a:schemeClr val="tx2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MX" i="0" dirty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Ω</m:t>
                      </m:r>
                      <m:r>
                        <a:rPr lang="es-MX" i="1" dirty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MX" i="1" dirty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i="1" dirty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𝓧</m:t>
                          </m:r>
                        </m:e>
                        <m:sub>
                          <m:r>
                            <a:rPr lang="es-MX" b="0" i="1" dirty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s-MX" i="1" dirty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{</m:t>
                      </m:r>
                      <m:sSub>
                        <m:sSubPr>
                          <m:ctrlPr>
                            <a:rPr lang="es-MX" i="1" dirty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i="1" dirty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s-MX" b="0" i="1" dirty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s-MX" i="1" dirty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| </m:t>
                      </m:r>
                      <m:r>
                        <a:rPr lang="es-MX" i="1" dirty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s-MX" i="1" dirty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 = </m:t>
                      </m:r>
                      <m:r>
                        <m:rPr>
                          <m:sty m:val="p"/>
                        </m:rPr>
                        <a:rPr lang="es-MX" i="1" dirty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m</m:t>
                      </m:r>
                      <m:r>
                        <a:rPr lang="es-MX" b="0" i="1" dirty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á</m:t>
                      </m:r>
                      <m:r>
                        <m:rPr>
                          <m:sty m:val="p"/>
                        </m:rPr>
                        <a:rPr lang="es-MX" i="1" dirty="0" err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s-MX" i="1" dirty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⁡{</m:t>
                      </m:r>
                      <m:r>
                        <a:rPr lang="en-US" b="1" i="1" dirty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r>
                        <a:rPr lang="es-MX" i="1" dirty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s-MX" i="1" dirty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i="1" dirty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𝜚</m:t>
                          </m:r>
                        </m:e>
                        <m:sub>
                          <m:r>
                            <a:rPr lang="es-MX" b="0" i="1" dirty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s-MX" i="1" dirty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s-MX" i="1" dirty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i="1" dirty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s-MX" b="0" i="1" dirty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s-MX" i="1" dirty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)]},</m:t>
                      </m:r>
                      <m:sSub>
                        <m:sSubPr>
                          <m:ctrlPr>
                            <a:rPr lang="es-MX" i="1" dirty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i="1" dirty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s-MX" i="1" dirty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s-MX" sz="1600" i="1" dirty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es-MX" sz="1600" i="1" dirty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s-MX" sz="1600" dirty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s-MX" sz="1600" b="0" i="1" dirty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s-MX" i="1" dirty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EA63EB93-C1A9-49CB-83B5-EA41E750C7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7200" y="3427604"/>
                <a:ext cx="5069840" cy="945643"/>
              </a:xfrm>
              <a:prstGeom prst="rect">
                <a:avLst/>
              </a:prstGeom>
              <a:blipFill>
                <a:blip r:embed="rId6"/>
                <a:stretch>
                  <a:fillRect t="-2548" b="-31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B836EA01-0AAF-4A2E-B4D2-487AE62DBD94}"/>
                  </a:ext>
                </a:extLst>
              </p:cNvPr>
              <p:cNvSpPr txBox="1"/>
              <p:nvPr/>
            </p:nvSpPr>
            <p:spPr>
              <a:xfrm>
                <a:off x="331596" y="4541855"/>
                <a:ext cx="5034224" cy="646331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s-MX" dirty="0">
                    <a:solidFill>
                      <a:schemeClr val="accent3"/>
                    </a:solidFill>
                    <a:latin typeface="+mj-lt"/>
                  </a:rPr>
                  <a:t>Número de apuestas </a:t>
                </a:r>
                <a14:m>
                  <m:oMath xmlns:m="http://schemas.openxmlformats.org/officeDocument/2006/math">
                    <m:r>
                      <a:rPr lang="es-MX" i="1" dirty="0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s-MX" i="1" dirty="0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 = 3∗10 = 30</m:t>
                    </m:r>
                  </m:oMath>
                </a14:m>
                <a:endParaRPr lang="es-MX" dirty="0">
                  <a:solidFill>
                    <a:schemeClr val="accent3"/>
                  </a:solidFill>
                  <a:latin typeface="+mj-lt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s-MX" dirty="0">
                    <a:solidFill>
                      <a:schemeClr val="accent3"/>
                    </a:solidFill>
                    <a:latin typeface="+mj-lt"/>
                  </a:rPr>
                  <a:t>Número de posibilidades: </a:t>
                </a:r>
                <a14:m>
                  <m:oMath xmlns:m="http://schemas.openxmlformats.org/officeDocument/2006/math">
                    <m:r>
                      <a:rPr lang="es-MX" i="1" dirty="0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s-MX" i="1" dirty="0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 = </m:t>
                    </m:r>
                    <m:sSup>
                      <m:sSupPr>
                        <m:ctrlPr>
                          <a:rPr lang="es-MX" i="1" dirty="0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MX" i="1" dirty="0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e>
                      <m:sup>
                        <m:r>
                          <a:rPr lang="es-MX" i="1" dirty="0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sup>
                    </m:sSup>
                    <m:r>
                      <a:rPr lang="es-MX" i="1" dirty="0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= 59,049</m:t>
                    </m:r>
                  </m:oMath>
                </a14:m>
                <a:endParaRPr lang="en-US" dirty="0">
                  <a:solidFill>
                    <a:schemeClr val="accent3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B836EA01-0AAF-4A2E-B4D2-487AE62DBD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596" y="4541855"/>
                <a:ext cx="5034224" cy="646331"/>
              </a:xfrm>
              <a:prstGeom prst="rect">
                <a:avLst/>
              </a:prstGeom>
              <a:blipFill>
                <a:blip r:embed="rId7"/>
                <a:stretch>
                  <a:fillRect l="-604" t="-3704" b="-13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uadroTexto 10">
                <a:extLst>
                  <a:ext uri="{FF2B5EF4-FFF2-40B4-BE49-F238E27FC236}">
                    <a16:creationId xmlns:a16="http://schemas.microsoft.com/office/drawing/2014/main" id="{5E1CD38E-C481-4862-BF9F-D7848E184555}"/>
                  </a:ext>
                </a:extLst>
              </p:cNvPr>
              <p:cNvSpPr txBox="1"/>
              <p:nvPr/>
            </p:nvSpPr>
            <p:spPr>
              <a:xfrm>
                <a:off x="6813676" y="4541855"/>
                <a:ext cx="5034224" cy="646331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s-MX" dirty="0">
                    <a:solidFill>
                      <a:schemeClr val="accent3"/>
                    </a:solidFill>
                    <a:latin typeface="+mj-lt"/>
                  </a:rPr>
                  <a:t>Número de apuestas </a:t>
                </a:r>
                <a14:m>
                  <m:oMath xmlns:m="http://schemas.openxmlformats.org/officeDocument/2006/math">
                    <m:r>
                      <a:rPr lang="es-MX" i="1" dirty="0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s-MX" i="1" dirty="0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 = 1∗10 =10</m:t>
                    </m:r>
                  </m:oMath>
                </a14:m>
                <a:endParaRPr lang="es-MX" dirty="0">
                  <a:solidFill>
                    <a:schemeClr val="accent3"/>
                  </a:solidFill>
                  <a:latin typeface="+mj-lt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s-MX" dirty="0">
                    <a:solidFill>
                      <a:schemeClr val="accent3"/>
                    </a:solidFill>
                    <a:latin typeface="+mj-lt"/>
                  </a:rPr>
                  <a:t>Número de posibilidades: </a:t>
                </a:r>
                <a14:m>
                  <m:oMath xmlns:m="http://schemas.openxmlformats.org/officeDocument/2006/math">
                    <m:r>
                      <a:rPr lang="es-MX" i="1" dirty="0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s-MX" i="1" dirty="0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 = </m:t>
                    </m:r>
                    <m:sSup>
                      <m:sSupPr>
                        <m:ctrlPr>
                          <a:rPr lang="es-MX" i="1" dirty="0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MX" i="1" dirty="0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s-MX" i="1" dirty="0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sup>
                    </m:sSup>
                    <m:r>
                      <a:rPr lang="es-MX" i="1" dirty="0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= 1,024</m:t>
                    </m:r>
                  </m:oMath>
                </a14:m>
                <a:endParaRPr lang="en-US" dirty="0">
                  <a:solidFill>
                    <a:schemeClr val="accent3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1" name="CuadroTexto 10">
                <a:extLst>
                  <a:ext uri="{FF2B5EF4-FFF2-40B4-BE49-F238E27FC236}">
                    <a16:creationId xmlns:a16="http://schemas.microsoft.com/office/drawing/2014/main" id="{5E1CD38E-C481-4862-BF9F-D7848E1845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3676" y="4541855"/>
                <a:ext cx="5034224" cy="646331"/>
              </a:xfrm>
              <a:prstGeom prst="rect">
                <a:avLst/>
              </a:prstGeom>
              <a:blipFill>
                <a:blip r:embed="rId8"/>
                <a:stretch>
                  <a:fillRect l="-725" t="-3704" b="-13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129093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uadroTexto 21">
            <a:extLst>
              <a:ext uri="{FF2B5EF4-FFF2-40B4-BE49-F238E27FC236}">
                <a16:creationId xmlns:a16="http://schemas.microsoft.com/office/drawing/2014/main" id="{0CFC4B2C-840D-44E3-8368-735323FD0D99}"/>
              </a:ext>
            </a:extLst>
          </p:cNvPr>
          <p:cNvSpPr txBox="1"/>
          <p:nvPr/>
        </p:nvSpPr>
        <p:spPr>
          <a:xfrm>
            <a:off x="7526327" y="4180896"/>
            <a:ext cx="2897833" cy="2270704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7B34702-CC2D-44EB-B37E-F93167490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Modelo</a:t>
            </a:r>
            <a:r>
              <a:rPr lang="en-US" dirty="0"/>
              <a:t> </a:t>
            </a:r>
            <a:r>
              <a:rPr lang="en-US" dirty="0" err="1"/>
              <a:t>Financiero</a:t>
            </a:r>
            <a:endParaRPr lang="en-US" dirty="0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2AEFA1A7-C218-4F5C-8390-6AE90D290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8E64C-F43D-4FC1-833E-211F50B2A834}" type="slidenum">
              <a:rPr lang="es-419" smtClean="0"/>
              <a:t>27</a:t>
            </a:fld>
            <a:endParaRPr lang="es-419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EAE3A2C-3CF8-422B-842E-EBECA3869A8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MX" dirty="0"/>
              <a:t>Estrategias Completas</a:t>
            </a:r>
            <a:endParaRPr lang="en-US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8D68781E-B8D7-456F-9F81-98CF10DF2EBB}"/>
              </a:ext>
            </a:extLst>
          </p:cNvPr>
          <p:cNvSpPr txBox="1"/>
          <p:nvPr/>
        </p:nvSpPr>
        <p:spPr>
          <a:xfrm>
            <a:off x="522402" y="721248"/>
            <a:ext cx="5573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b="1" dirty="0">
                <a:solidFill>
                  <a:schemeClr val="bg2"/>
                </a:solidFill>
              </a:rPr>
              <a:t>Perfil logarítmico: </a:t>
            </a:r>
            <a:r>
              <a:rPr lang="es-MX" b="1" i="1" dirty="0">
                <a:solidFill>
                  <a:schemeClr val="bg2"/>
                </a:solidFill>
              </a:rPr>
              <a:t>Criterio de Kelly</a:t>
            </a:r>
            <a:endParaRPr lang="en-US" b="1" i="1" dirty="0">
              <a:solidFill>
                <a:schemeClr val="bg2"/>
              </a:solidFill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1A7096B5-DD05-4603-A310-32DC687E36EC}"/>
              </a:ext>
            </a:extLst>
          </p:cNvPr>
          <p:cNvSpPr txBox="1"/>
          <p:nvPr/>
        </p:nvSpPr>
        <p:spPr>
          <a:xfrm>
            <a:off x="583362" y="3850528"/>
            <a:ext cx="4090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b="1" dirty="0">
                <a:solidFill>
                  <a:schemeClr val="bg2"/>
                </a:solidFill>
              </a:rPr>
              <a:t>Perfil cuadrático: </a:t>
            </a:r>
            <a:r>
              <a:rPr lang="es-MX" b="1" i="1" dirty="0">
                <a:solidFill>
                  <a:schemeClr val="bg2"/>
                </a:solidFill>
              </a:rPr>
              <a:t>Sharpe Ratio</a:t>
            </a:r>
            <a:endParaRPr lang="en-US" b="1" i="1" dirty="0">
              <a:solidFill>
                <a:schemeClr val="bg2"/>
              </a:solidFill>
            </a:endParaRPr>
          </a:p>
        </p:txBody>
      </p:sp>
      <p:pic>
        <p:nvPicPr>
          <p:cNvPr id="9" name="Imagen 8" descr="Gráfico&#10;&#10;Descripción generada automáticamente">
            <a:extLst>
              <a:ext uri="{FF2B5EF4-FFF2-40B4-BE49-F238E27FC236}">
                <a16:creationId xmlns:a16="http://schemas.microsoft.com/office/drawing/2014/main" id="{5A904323-B373-4237-BDE1-1891443011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685" y="1127760"/>
            <a:ext cx="3282395" cy="2371823"/>
          </a:xfrm>
          <a:prstGeom prst="rect">
            <a:avLst/>
          </a:prstGeom>
        </p:spPr>
      </p:pic>
      <p:pic>
        <p:nvPicPr>
          <p:cNvPr id="11" name="Imagen 10" descr="Gráfico&#10;&#10;Descripción generada automáticamente">
            <a:extLst>
              <a:ext uri="{FF2B5EF4-FFF2-40B4-BE49-F238E27FC236}">
                <a16:creationId xmlns:a16="http://schemas.microsoft.com/office/drawing/2014/main" id="{DE367864-7E62-4F1C-B629-A26EA15D8A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3399" y="1107440"/>
            <a:ext cx="3120439" cy="2438400"/>
          </a:xfrm>
          <a:prstGeom prst="rect">
            <a:avLst/>
          </a:prstGeom>
        </p:spPr>
      </p:pic>
      <p:pic>
        <p:nvPicPr>
          <p:cNvPr id="13" name="Imagen 12" descr="Gráfico, Gráfico en cascada&#10;&#10;Descripción generada automáticamente">
            <a:extLst>
              <a:ext uri="{FF2B5EF4-FFF2-40B4-BE49-F238E27FC236}">
                <a16:creationId xmlns:a16="http://schemas.microsoft.com/office/drawing/2014/main" id="{280A00A2-2128-4B58-A503-92A06ECCF8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0363" y="4257040"/>
            <a:ext cx="2847401" cy="2225040"/>
          </a:xfrm>
          <a:prstGeom prst="rect">
            <a:avLst/>
          </a:prstGeom>
        </p:spPr>
      </p:pic>
      <p:pic>
        <p:nvPicPr>
          <p:cNvPr id="25" name="Imagen 24" descr="Imagen que contiene Diagrama&#10;&#10;Descripción generada automáticamente">
            <a:extLst>
              <a:ext uri="{FF2B5EF4-FFF2-40B4-BE49-F238E27FC236}">
                <a16:creationId xmlns:a16="http://schemas.microsoft.com/office/drawing/2014/main" id="{BC07E1FF-7B16-48F5-B9D4-BC6F772769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0043" y="4196080"/>
            <a:ext cx="2899407" cy="2265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0536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B34702-CC2D-44EB-B37E-F93167490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Modelo</a:t>
            </a:r>
            <a:r>
              <a:rPr lang="en-US" dirty="0"/>
              <a:t> </a:t>
            </a:r>
            <a:r>
              <a:rPr lang="en-US" dirty="0" err="1"/>
              <a:t>Financiero</a:t>
            </a:r>
            <a:endParaRPr lang="en-US" dirty="0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2AEFA1A7-C218-4F5C-8390-6AE90D290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8E64C-F43D-4FC1-833E-211F50B2A834}" type="slidenum">
              <a:rPr lang="es-419" smtClean="0"/>
              <a:t>28</a:t>
            </a:fld>
            <a:endParaRPr lang="es-419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EAE3A2C-3CF8-422B-842E-EBECA3869A8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MX" dirty="0"/>
              <a:t>Estrategias Restringidas</a:t>
            </a:r>
            <a:endParaRPr lang="en-US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8D68781E-B8D7-456F-9F81-98CF10DF2EBB}"/>
              </a:ext>
            </a:extLst>
          </p:cNvPr>
          <p:cNvSpPr txBox="1"/>
          <p:nvPr/>
        </p:nvSpPr>
        <p:spPr>
          <a:xfrm>
            <a:off x="522402" y="721248"/>
            <a:ext cx="5573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b="1" dirty="0">
                <a:solidFill>
                  <a:schemeClr val="bg2"/>
                </a:solidFill>
              </a:rPr>
              <a:t>Perfil logarítmico: </a:t>
            </a:r>
            <a:r>
              <a:rPr lang="es-MX" b="1" i="1" dirty="0">
                <a:solidFill>
                  <a:schemeClr val="bg2"/>
                </a:solidFill>
              </a:rPr>
              <a:t>Criterio de Kelly</a:t>
            </a:r>
            <a:endParaRPr lang="en-US" b="1" i="1" dirty="0">
              <a:solidFill>
                <a:schemeClr val="bg2"/>
              </a:solidFill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1A7096B5-DD05-4603-A310-32DC687E36EC}"/>
              </a:ext>
            </a:extLst>
          </p:cNvPr>
          <p:cNvSpPr txBox="1"/>
          <p:nvPr/>
        </p:nvSpPr>
        <p:spPr>
          <a:xfrm>
            <a:off x="583362" y="3850528"/>
            <a:ext cx="4090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b="1" dirty="0">
                <a:solidFill>
                  <a:schemeClr val="bg2"/>
                </a:solidFill>
              </a:rPr>
              <a:t>Perfil cuadrático: </a:t>
            </a:r>
            <a:r>
              <a:rPr lang="es-MX" b="1" i="1" dirty="0">
                <a:solidFill>
                  <a:schemeClr val="bg2"/>
                </a:solidFill>
              </a:rPr>
              <a:t>Sharpe Ratio</a:t>
            </a:r>
            <a:endParaRPr lang="en-US" b="1" i="1" dirty="0">
              <a:solidFill>
                <a:schemeClr val="bg2"/>
              </a:solidFill>
            </a:endParaRPr>
          </a:p>
        </p:txBody>
      </p:sp>
      <p:pic>
        <p:nvPicPr>
          <p:cNvPr id="14" name="Imagen 13" descr="Gráfico&#10;&#10;Descripción generada automáticamente">
            <a:extLst>
              <a:ext uri="{FF2B5EF4-FFF2-40B4-BE49-F238E27FC236}">
                <a16:creationId xmlns:a16="http://schemas.microsoft.com/office/drawing/2014/main" id="{8A364BF9-30F4-4F85-97C8-8EB4DCD7D8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072" y="1127760"/>
            <a:ext cx="3160048" cy="2364632"/>
          </a:xfrm>
          <a:prstGeom prst="rect">
            <a:avLst/>
          </a:prstGeom>
        </p:spPr>
      </p:pic>
      <p:pic>
        <p:nvPicPr>
          <p:cNvPr id="19" name="Imagen 18" descr="Diagrama&#10;&#10;Descripción generada automáticamente con confianza baja">
            <a:extLst>
              <a:ext uri="{FF2B5EF4-FFF2-40B4-BE49-F238E27FC236}">
                <a16:creationId xmlns:a16="http://schemas.microsoft.com/office/drawing/2014/main" id="{569EF568-55CB-44F6-9EA0-D1F4DEE4E4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4818" y="1097280"/>
            <a:ext cx="3173932" cy="2438400"/>
          </a:xfrm>
          <a:prstGeom prst="rect">
            <a:avLst/>
          </a:prstGeom>
        </p:spPr>
      </p:pic>
      <p:pic>
        <p:nvPicPr>
          <p:cNvPr id="25" name="Imagen 24" descr="Gráfico&#10;&#10;Descripción generada automáticamente">
            <a:extLst>
              <a:ext uri="{FF2B5EF4-FFF2-40B4-BE49-F238E27FC236}">
                <a16:creationId xmlns:a16="http://schemas.microsoft.com/office/drawing/2014/main" id="{82A1EB75-AB00-47C0-B718-5CB163DFE4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0523" y="4257040"/>
            <a:ext cx="2843797" cy="2222224"/>
          </a:xfrm>
          <a:prstGeom prst="rect">
            <a:avLst/>
          </a:prstGeom>
        </p:spPr>
      </p:pic>
      <p:pic>
        <p:nvPicPr>
          <p:cNvPr id="26" name="Imagen 25" descr="Gráfico, Carta, Gráfico en cascada&#10;&#10;Descripción generada automáticamente">
            <a:extLst>
              <a:ext uri="{FF2B5EF4-FFF2-40B4-BE49-F238E27FC236}">
                <a16:creationId xmlns:a16="http://schemas.microsoft.com/office/drawing/2014/main" id="{44755693-1879-4EE6-B4B0-3B291BD955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1323" y="4196080"/>
            <a:ext cx="2904757" cy="2269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7522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FA09E6-ABD1-46C0-912A-2C0C28A16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Modelo</a:t>
            </a:r>
            <a:r>
              <a:rPr lang="en-US" dirty="0"/>
              <a:t> </a:t>
            </a:r>
            <a:r>
              <a:rPr lang="en-US" dirty="0" err="1"/>
              <a:t>Financiero</a:t>
            </a:r>
            <a:endParaRPr lang="en-US" dirty="0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5A8228A8-EB4E-45F2-AB19-B07F3A30F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8E64C-F43D-4FC1-833E-211F50B2A834}" type="slidenum">
              <a:rPr lang="es-419" smtClean="0"/>
              <a:t>29</a:t>
            </a:fld>
            <a:endParaRPr lang="es-419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B1880F4-125B-4F5B-8E6A-9D83BDEAFA2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MX" dirty="0"/>
              <a:t>Contraste entre Portafolios</a:t>
            </a:r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Marcador de contenido 4">
                <a:extLst>
                  <a:ext uri="{FF2B5EF4-FFF2-40B4-BE49-F238E27FC236}">
                    <a16:creationId xmlns:a16="http://schemas.microsoft.com/office/drawing/2014/main" id="{B3ED693A-AD1E-4156-9084-A7862FFE2FF3}"/>
                  </a:ext>
                </a:extLst>
              </p:cNvPr>
              <p:cNvSpPr>
                <a:spLocks noGrp="1"/>
              </p:cNvSpPr>
              <p:nvPr>
                <p:ph sz="quarter" idx="14"/>
              </p:nvPr>
            </p:nvSpPr>
            <p:spPr>
              <a:xfrm>
                <a:off x="457200" y="906463"/>
                <a:ext cx="11245850" cy="4579937"/>
              </a:xfrm>
            </p:spPr>
            <p:txBody>
              <a:bodyPr/>
              <a:lstStyle/>
              <a:p>
                <a:r>
                  <a:rPr lang="es-MX" dirty="0">
                    <a:latin typeface="+mj-lt"/>
                  </a:rPr>
                  <a:t>Comparativa de portafolios en la última jornada de la EPL temporada 20/21 (Estrategias Restringidas):</a:t>
                </a:r>
              </a:p>
              <a:p>
                <a:endParaRPr lang="es-MX" dirty="0">
                  <a:latin typeface="+mj-lt"/>
                </a:endParaRPr>
              </a:p>
              <a:p>
                <a:endParaRPr lang="es-MX" dirty="0">
                  <a:latin typeface="+mj-lt"/>
                </a:endParaRPr>
              </a:p>
              <a:p>
                <a:endParaRPr lang="es-MX" dirty="0">
                  <a:latin typeface="+mj-lt"/>
                </a:endParaRPr>
              </a:p>
              <a:p>
                <a:endParaRPr lang="es-MX" dirty="0">
                  <a:latin typeface="+mj-lt"/>
                </a:endParaRPr>
              </a:p>
              <a:p>
                <a:endParaRPr lang="es-MX" dirty="0">
                  <a:latin typeface="+mj-lt"/>
                </a:endParaRPr>
              </a:p>
              <a:p>
                <a:endParaRPr lang="es-MX" dirty="0">
                  <a:latin typeface="+mj-lt"/>
                </a:endParaRPr>
              </a:p>
              <a:p>
                <a:r>
                  <a:rPr lang="es-MX" dirty="0">
                    <a:latin typeface="+mj-lt"/>
                  </a:rPr>
                  <a:t>Comparativa de perfiles ante arbitraje presente en un partido dentro de una jornada:</a:t>
                </a:r>
              </a:p>
              <a:p>
                <a:pPr lvl="1"/>
                <a:r>
                  <a:rPr lang="es-MX" dirty="0">
                    <a:latin typeface="+mj-lt"/>
                  </a:rPr>
                  <a:t>Partido </a:t>
                </a:r>
                <a:r>
                  <a:rPr lang="es-MX" dirty="0" err="1">
                    <a:latin typeface="+mj-lt"/>
                  </a:rPr>
                  <a:t>Everton</a:t>
                </a:r>
                <a:r>
                  <a:rPr lang="es-MX" dirty="0">
                    <a:latin typeface="+mj-lt"/>
                  </a:rPr>
                  <a:t> </a:t>
                </a:r>
                <a:r>
                  <a:rPr lang="es-MX" dirty="0" err="1">
                    <a:latin typeface="+mj-lt"/>
                  </a:rPr>
                  <a:t>v.s.</a:t>
                </a:r>
                <a:r>
                  <a:rPr lang="es-MX" dirty="0">
                    <a:latin typeface="+mj-lt"/>
                  </a:rPr>
                  <a:t> Aston Villa en la jornada 34, jugado el 1 de mayo de 2021.</a:t>
                </a:r>
              </a:p>
              <a:p>
                <a:pPr lvl="1"/>
                <a:r>
                  <a:rPr lang="es-MX" b="0" dirty="0">
                    <a:latin typeface="+mj-lt"/>
                  </a:rPr>
                  <a:t>El track take es de </a:t>
                </a:r>
                <a14:m>
                  <m:oMath xmlns:m="http://schemas.openxmlformats.org/officeDocument/2006/math">
                    <m:r>
                      <a:rPr lang="es-MX" b="0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s-MX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s-MX" i="1" dirty="0" smtClean="0">
                        <a:latin typeface="Cambria Math" panose="02040503050406030204" pitchFamily="18" charset="0"/>
                      </a:rPr>
                      <m:t> = −0.0085</m:t>
                    </m:r>
                  </m:oMath>
                </a14:m>
                <a:r>
                  <a:rPr lang="es-MX" dirty="0">
                    <a:latin typeface="+mj-lt"/>
                  </a:rPr>
                  <a:t>.</a:t>
                </a:r>
              </a:p>
              <a:p>
                <a:pPr lvl="1"/>
                <a:endParaRPr lang="es-MX" dirty="0">
                  <a:latin typeface="+mj-lt"/>
                </a:endParaRPr>
              </a:p>
              <a:p>
                <a:endParaRPr lang="es-MX" dirty="0">
                  <a:latin typeface="+mj-lt"/>
                </a:endParaRPr>
              </a:p>
            </p:txBody>
          </p:sp>
        </mc:Choice>
        <mc:Fallback xmlns="">
          <p:sp>
            <p:nvSpPr>
              <p:cNvPr id="5" name="Marcador de contenido 4">
                <a:extLst>
                  <a:ext uri="{FF2B5EF4-FFF2-40B4-BE49-F238E27FC236}">
                    <a16:creationId xmlns:a16="http://schemas.microsoft.com/office/drawing/2014/main" id="{B3ED693A-AD1E-4156-9084-A7862FFE2FF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xfrm>
                <a:off x="457200" y="906463"/>
                <a:ext cx="11245850" cy="4579937"/>
              </a:xfrm>
              <a:blipFill>
                <a:blip r:embed="rId2"/>
                <a:stretch>
                  <a:fillRect l="-488" t="-14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9" name="Tabla 8">
            <a:extLst>
              <a:ext uri="{FF2B5EF4-FFF2-40B4-BE49-F238E27FC236}">
                <a16:creationId xmlns:a16="http://schemas.microsoft.com/office/drawing/2014/main" id="{B4A685F8-C855-4073-8D30-3C7B654E5A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4470928"/>
              </p:ext>
            </p:extLst>
          </p:nvPr>
        </p:nvGraphicFramePr>
        <p:xfrm>
          <a:off x="2232510" y="1452283"/>
          <a:ext cx="8781229" cy="1834527"/>
        </p:xfrm>
        <a:graphic>
          <a:graphicData uri="http://schemas.openxmlformats.org/drawingml/2006/table">
            <a:tbl>
              <a:tblPr/>
              <a:tblGrid>
                <a:gridCol w="1011900">
                  <a:extLst>
                    <a:ext uri="{9D8B030D-6E8A-4147-A177-3AD203B41FA5}">
                      <a16:colId xmlns:a16="http://schemas.microsoft.com/office/drawing/2014/main" val="1395697068"/>
                    </a:ext>
                  </a:extLst>
                </a:gridCol>
                <a:gridCol w="565978">
                  <a:extLst>
                    <a:ext uri="{9D8B030D-6E8A-4147-A177-3AD203B41FA5}">
                      <a16:colId xmlns:a16="http://schemas.microsoft.com/office/drawing/2014/main" val="2586791347"/>
                    </a:ext>
                  </a:extLst>
                </a:gridCol>
                <a:gridCol w="686033">
                  <a:extLst>
                    <a:ext uri="{9D8B030D-6E8A-4147-A177-3AD203B41FA5}">
                      <a16:colId xmlns:a16="http://schemas.microsoft.com/office/drawing/2014/main" val="4110813857"/>
                    </a:ext>
                  </a:extLst>
                </a:gridCol>
                <a:gridCol w="686033">
                  <a:extLst>
                    <a:ext uri="{9D8B030D-6E8A-4147-A177-3AD203B41FA5}">
                      <a16:colId xmlns:a16="http://schemas.microsoft.com/office/drawing/2014/main" val="3797306973"/>
                    </a:ext>
                  </a:extLst>
                </a:gridCol>
                <a:gridCol w="703184">
                  <a:extLst>
                    <a:ext uri="{9D8B030D-6E8A-4147-A177-3AD203B41FA5}">
                      <a16:colId xmlns:a16="http://schemas.microsoft.com/office/drawing/2014/main" val="3640678050"/>
                    </a:ext>
                  </a:extLst>
                </a:gridCol>
                <a:gridCol w="686033">
                  <a:extLst>
                    <a:ext uri="{9D8B030D-6E8A-4147-A177-3AD203B41FA5}">
                      <a16:colId xmlns:a16="http://schemas.microsoft.com/office/drawing/2014/main" val="711856558"/>
                    </a:ext>
                  </a:extLst>
                </a:gridCol>
                <a:gridCol w="583129">
                  <a:extLst>
                    <a:ext uri="{9D8B030D-6E8A-4147-A177-3AD203B41FA5}">
                      <a16:colId xmlns:a16="http://schemas.microsoft.com/office/drawing/2014/main" val="1366167070"/>
                    </a:ext>
                  </a:extLst>
                </a:gridCol>
                <a:gridCol w="583129">
                  <a:extLst>
                    <a:ext uri="{9D8B030D-6E8A-4147-A177-3AD203B41FA5}">
                      <a16:colId xmlns:a16="http://schemas.microsoft.com/office/drawing/2014/main" val="312139689"/>
                    </a:ext>
                  </a:extLst>
                </a:gridCol>
                <a:gridCol w="600280">
                  <a:extLst>
                    <a:ext uri="{9D8B030D-6E8A-4147-A177-3AD203B41FA5}">
                      <a16:colId xmlns:a16="http://schemas.microsoft.com/office/drawing/2014/main" val="3367044849"/>
                    </a:ext>
                  </a:extLst>
                </a:gridCol>
                <a:gridCol w="857542">
                  <a:extLst>
                    <a:ext uri="{9D8B030D-6E8A-4147-A177-3AD203B41FA5}">
                      <a16:colId xmlns:a16="http://schemas.microsoft.com/office/drawing/2014/main" val="1760278306"/>
                    </a:ext>
                  </a:extLst>
                </a:gridCol>
                <a:gridCol w="754637">
                  <a:extLst>
                    <a:ext uri="{9D8B030D-6E8A-4147-A177-3AD203B41FA5}">
                      <a16:colId xmlns:a16="http://schemas.microsoft.com/office/drawing/2014/main" val="1290666192"/>
                    </a:ext>
                  </a:extLst>
                </a:gridCol>
                <a:gridCol w="1063351">
                  <a:extLst>
                    <a:ext uri="{9D8B030D-6E8A-4147-A177-3AD203B41FA5}">
                      <a16:colId xmlns:a16="http://schemas.microsoft.com/office/drawing/2014/main" val="1895333717"/>
                    </a:ext>
                  </a:extLst>
                </a:gridCol>
              </a:tblGrid>
              <a:tr h="19481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Local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arsenal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aston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 villa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fulham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leeds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leicester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liverpool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man city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sheffield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westham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wolves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39985765"/>
                  </a:ext>
                </a:extLst>
              </a:tr>
              <a:tr h="19481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Visita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brighton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chelsea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newcastle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west brom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tottenham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crystal 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everton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burnley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southampton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man united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857991"/>
                  </a:ext>
                </a:extLst>
              </a:tr>
              <a:tr h="19481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Evento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E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L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V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V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V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V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L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V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V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V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3394633"/>
                  </a:ext>
                </a:extLst>
              </a:tr>
              <a:tr h="19481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Momios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4.46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7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3.41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7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3.5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18.32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1.47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2.45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5.03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2.75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57563528"/>
                  </a:ext>
                </a:extLst>
              </a:tr>
              <a:tr h="19481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Probabilidad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26.25%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31.66%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41.48%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26.85%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31.58%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10.17%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75.39%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48.46%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25.11%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41.88%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22079496"/>
                  </a:ext>
                </a:extLst>
              </a:tr>
              <a:tr h="27599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Valor Esperado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17.07%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121.65%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41.45%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87.95%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10.53%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86.24%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10.82%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18.73%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26.31%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15.17%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17837618"/>
                  </a:ext>
                </a:extLst>
              </a:tr>
              <a:tr h="194817">
                <a:tc gridSpan="11"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Estrategias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Apuesta Total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1388496"/>
                  </a:ext>
                </a:extLst>
              </a:tr>
              <a:tr h="19481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Kelly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3.23%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17.89%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12.77%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12.05%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2.65%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3.93%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14.33%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8.56%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4.47%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5.61%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85.49%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29072555"/>
                  </a:ext>
                </a:extLst>
              </a:tr>
              <a:tr h="19481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Markowitz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4.44%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11.50%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14.72%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9.16%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3.99%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2.82%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27.05%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12.52%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5.54%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8.26%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</a:rPr>
                        <a:t>100.00%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331223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a 6">
                <a:extLst>
                  <a:ext uri="{FF2B5EF4-FFF2-40B4-BE49-F238E27FC236}">
                    <a16:creationId xmlns:a16="http://schemas.microsoft.com/office/drawing/2014/main" id="{10ED7663-A4D1-447A-8FDF-632420B762B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66629524"/>
                  </p:ext>
                </p:extLst>
              </p:nvPr>
            </p:nvGraphicFramePr>
            <p:xfrm>
              <a:off x="1932790" y="4968240"/>
              <a:ext cx="8326420" cy="1247823"/>
            </p:xfrm>
            <a:graphic>
              <a:graphicData uri="http://schemas.openxmlformats.org/drawingml/2006/table">
                <a:tbl>
                  <a:tblPr/>
                  <a:tblGrid>
                    <a:gridCol w="1382727">
                      <a:extLst>
                        <a:ext uri="{9D8B030D-6E8A-4147-A177-3AD203B41FA5}">
                          <a16:colId xmlns:a16="http://schemas.microsoft.com/office/drawing/2014/main" val="400058465"/>
                        </a:ext>
                      </a:extLst>
                    </a:gridCol>
                    <a:gridCol w="1112193">
                      <a:extLst>
                        <a:ext uri="{9D8B030D-6E8A-4147-A177-3AD203B41FA5}">
                          <a16:colId xmlns:a16="http://schemas.microsoft.com/office/drawing/2014/main" val="1560053081"/>
                        </a:ext>
                      </a:extLst>
                    </a:gridCol>
                    <a:gridCol w="631245">
                      <a:extLst>
                        <a:ext uri="{9D8B030D-6E8A-4147-A177-3AD203B41FA5}">
                          <a16:colId xmlns:a16="http://schemas.microsoft.com/office/drawing/2014/main" val="3312303"/>
                        </a:ext>
                      </a:extLst>
                    </a:gridCol>
                    <a:gridCol w="1412786">
                      <a:extLst>
                        <a:ext uri="{9D8B030D-6E8A-4147-A177-3AD203B41FA5}">
                          <a16:colId xmlns:a16="http://schemas.microsoft.com/office/drawing/2014/main" val="3898706570"/>
                        </a:ext>
                      </a:extLst>
                    </a:gridCol>
                    <a:gridCol w="1412786">
                      <a:extLst>
                        <a:ext uri="{9D8B030D-6E8A-4147-A177-3AD203B41FA5}">
                          <a16:colId xmlns:a16="http://schemas.microsoft.com/office/drawing/2014/main" val="3182570467"/>
                        </a:ext>
                      </a:extLst>
                    </a:gridCol>
                    <a:gridCol w="1142253">
                      <a:extLst>
                        <a:ext uri="{9D8B030D-6E8A-4147-A177-3AD203B41FA5}">
                          <a16:colId xmlns:a16="http://schemas.microsoft.com/office/drawing/2014/main" val="102996730"/>
                        </a:ext>
                      </a:extLst>
                    </a:gridCol>
                    <a:gridCol w="1232430">
                      <a:extLst>
                        <a:ext uri="{9D8B030D-6E8A-4147-A177-3AD203B41FA5}">
                          <a16:colId xmlns:a16="http://schemas.microsoft.com/office/drawing/2014/main" val="357058007"/>
                        </a:ext>
                      </a:extLst>
                    </a:gridCol>
                  </a:tblGrid>
                  <a:tr h="278781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400" b="1" i="0" u="none" strike="noStrike" dirty="0" err="1">
                              <a:solidFill>
                                <a:srgbClr val="000000"/>
                              </a:solidFill>
                              <a:effectLst/>
                              <a:latin typeface="Roboto" panose="02000000000000000000" pitchFamily="2" charset="0"/>
                            </a:rPr>
                            <a:t>Resultado</a:t>
                          </a:r>
                          <a:endParaRPr lang="en-US" sz="14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Roboto" panose="02000000000000000000" pitchFamily="2" charset="0"/>
                          </a:endParaRPr>
                        </a:p>
                      </a:txBody>
                      <a:tcPr marL="7620" marR="7620" marT="7620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en-US" sz="1600" b="1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s-MX" sz="1600" b="1" i="1" u="none" strike="noStrike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𝒑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6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Roboto" panose="02000000000000000000" pitchFamily="2" charset="0"/>
                          </a:endParaRPr>
                        </a:p>
                      </a:txBody>
                      <a:tcPr marL="7620" marR="7620" marT="7620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ℴ</m:t>
                                    </m:r>
                                  </m:e>
                                  <m:sub>
                                    <m:r>
                                      <a:rPr lang="es-MX" sz="1600" b="1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Roboto" panose="02000000000000000000" pitchFamily="2" charset="0"/>
                          </a:endParaRPr>
                        </a:p>
                      </a:txBody>
                      <a:tcPr marL="7620" marR="7620" marT="7620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600" b="1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600" b="1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ℴ</m:t>
                                    </m:r>
                                  </m:e>
                                  <m:sub>
                                    <m:r>
                                      <a:rPr lang="es-MX" sz="1600" b="1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sub>
                                  <m:sup>
                                    <m:r>
                                      <a:rPr lang="es-MX" sz="1600" b="1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s-MX" sz="1600" b="1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16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Roboto" panose="02000000000000000000" pitchFamily="2" charset="0"/>
                          </a:endParaRPr>
                        </a:p>
                      </a:txBody>
                      <a:tcPr marL="7620" marR="7620" marT="7620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600" b="1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600" b="1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ℴ</m:t>
                                    </m:r>
                                  </m:e>
                                  <m:sub>
                                    <m:r>
                                      <a:rPr lang="es-MX" sz="1600" b="1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sub>
                                  <m:sup>
                                    <m:r>
                                      <a:rPr lang="es-MX" sz="1600" b="1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s-MX" sz="1600" b="1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p>
                                </m:sSubSup>
                                <m:r>
                                  <a:rPr lang="es-MX" sz="1600" b="1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/(</m:t>
                                </m:r>
                                <m:r>
                                  <a:rPr lang="es-MX" sz="1600" b="1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es-MX" sz="1600" b="1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s-MX" sz="1600" b="1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𝒕𝒕</m:t>
                                </m:r>
                                <m:r>
                                  <a:rPr lang="es-MX" sz="1600" b="1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6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Roboto" panose="02000000000000000000" pitchFamily="2" charset="0"/>
                          </a:endParaRPr>
                        </a:p>
                      </a:txBody>
                      <a:tcPr marL="7620" marR="7620" marT="7620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400" b="1" i="0" u="none" strike="noStrike" dirty="0" err="1">
                              <a:solidFill>
                                <a:srgbClr val="000000"/>
                              </a:solidFill>
                              <a:effectLst/>
                              <a:latin typeface="Roboto" panose="02000000000000000000" pitchFamily="2" charset="0"/>
                            </a:rPr>
                            <a:t>kelly</a:t>
                          </a:r>
                          <a:endParaRPr lang="en-US" sz="14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Roboto" panose="02000000000000000000" pitchFamily="2" charset="0"/>
                          </a:endParaRPr>
                        </a:p>
                      </a:txBody>
                      <a:tcPr marL="7620" marR="7620" marT="7620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400" b="1" i="0" u="none" strike="noStrike" dirty="0" err="1">
                              <a:solidFill>
                                <a:srgbClr val="000000"/>
                              </a:solidFill>
                              <a:effectLst/>
                              <a:latin typeface="Roboto" panose="02000000000000000000" pitchFamily="2" charset="0"/>
                            </a:rPr>
                            <a:t>markowitz</a:t>
                          </a:r>
                          <a:endParaRPr lang="en-US" sz="14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Roboto" panose="02000000000000000000" pitchFamily="2" charset="0"/>
                          </a:endParaRPr>
                        </a:p>
                      </a:txBody>
                      <a:tcPr marL="7620" marR="7620" marT="7620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60947931"/>
                      </a:ext>
                    </a:extLst>
                  </a:tr>
                  <a:tr h="278781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2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Roboto" panose="02000000000000000000" pitchFamily="2" charset="0"/>
                            </a:rPr>
                            <a:t>Everton</a:t>
                          </a:r>
                        </a:p>
                      </a:txBody>
                      <a:tcPr marL="7620" marR="7620" marT="7620" marB="0" anchor="ctr">
                        <a:lnL>
                          <a:noFill/>
                        </a:lnL>
                        <a:lnR>
                          <a:noFill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Roboto" panose="02000000000000000000" pitchFamily="2" charset="0"/>
                            </a:rPr>
                            <a:t>42.34%</a:t>
                          </a:r>
                        </a:p>
                      </a:txBody>
                      <a:tcPr marL="7620" marR="7620" marT="7620" marB="0" anchor="ctr">
                        <a:lnL>
                          <a:noFill/>
                        </a:lnL>
                        <a:lnR>
                          <a:noFill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Roboto" panose="02000000000000000000" pitchFamily="2" charset="0"/>
                            </a:rPr>
                            <a:t>2.07</a:t>
                          </a:r>
                        </a:p>
                      </a:txBody>
                      <a:tcPr marL="7620" marR="7620" marT="7620" marB="0" anchor="ctr">
                        <a:lnL>
                          <a:noFill/>
                        </a:lnL>
                        <a:lnR>
                          <a:noFill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Roboto" panose="02000000000000000000" pitchFamily="2" charset="0"/>
                            </a:rPr>
                            <a:t>48.31%</a:t>
                          </a:r>
                        </a:p>
                      </a:txBody>
                      <a:tcPr marL="7620" marR="7620" marT="7620" marB="0" anchor="ctr">
                        <a:lnL>
                          <a:noFill/>
                        </a:lnL>
                        <a:lnR>
                          <a:noFill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Roboto" panose="02000000000000000000" pitchFamily="2" charset="0"/>
                            </a:rPr>
                            <a:t>48.73%</a:t>
                          </a:r>
                        </a:p>
                      </a:txBody>
                      <a:tcPr marL="7620" marR="7620" marT="7620" marB="0" anchor="ctr">
                        <a:lnL>
                          <a:noFill/>
                        </a:lnL>
                        <a:lnR>
                          <a:noFill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Roboto" panose="02000000000000000000" pitchFamily="2" charset="0"/>
                            </a:rPr>
                            <a:t>0.52%</a:t>
                          </a:r>
                        </a:p>
                      </a:txBody>
                      <a:tcPr marL="7620" marR="7620" marT="7620" marB="0" anchor="ctr">
                        <a:lnL>
                          <a:noFill/>
                        </a:lnL>
                        <a:lnR>
                          <a:noFill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Roboto" panose="02000000000000000000" pitchFamily="2" charset="0"/>
                            </a:rPr>
                            <a:t>48.71%</a:t>
                          </a:r>
                        </a:p>
                      </a:txBody>
                      <a:tcPr marL="7620" marR="7620" marT="7620" marB="0" anchor="ctr">
                        <a:lnL>
                          <a:noFill/>
                        </a:lnL>
                        <a:lnR>
                          <a:noFill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26201554"/>
                      </a:ext>
                    </a:extLst>
                  </a:tr>
                  <a:tr h="278781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2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Roboto" panose="02000000000000000000" pitchFamily="2" charset="0"/>
                            </a:rPr>
                            <a:t>Empate</a:t>
                          </a:r>
                        </a:p>
                      </a:txBody>
                      <a:tcPr marL="7620" marR="7620" marT="762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Roboto" panose="02000000000000000000" pitchFamily="2" charset="0"/>
                            </a:rPr>
                            <a:t>32.08%</a:t>
                          </a:r>
                        </a:p>
                      </a:txBody>
                      <a:tcPr marL="7620" marR="7620" marT="762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Roboto" panose="02000000000000000000" pitchFamily="2" charset="0"/>
                            </a:rPr>
                            <a:t>3.7</a:t>
                          </a:r>
                        </a:p>
                      </a:txBody>
                      <a:tcPr marL="7620" marR="7620" marT="762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Roboto" panose="02000000000000000000" pitchFamily="2" charset="0"/>
                            </a:rPr>
                            <a:t>27.03%</a:t>
                          </a:r>
                        </a:p>
                      </a:txBody>
                      <a:tcPr marL="7620" marR="7620" marT="762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Roboto" panose="02000000000000000000" pitchFamily="2" charset="0"/>
                            </a:rPr>
                            <a:t>27.26%</a:t>
                          </a:r>
                        </a:p>
                      </a:txBody>
                      <a:tcPr marL="7620" marR="7620" marT="762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Roboto" panose="02000000000000000000" pitchFamily="2" charset="0"/>
                            </a:rPr>
                            <a:t>7.35%</a:t>
                          </a:r>
                        </a:p>
                      </a:txBody>
                      <a:tcPr marL="7620" marR="7620" marT="762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Roboto" panose="02000000000000000000" pitchFamily="2" charset="0"/>
                            </a:rPr>
                            <a:t>27.25%</a:t>
                          </a:r>
                        </a:p>
                      </a:txBody>
                      <a:tcPr marL="7620" marR="7620" marT="762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909719361"/>
                      </a:ext>
                    </a:extLst>
                  </a:tr>
                  <a:tr h="175776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2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Roboto" panose="02000000000000000000" pitchFamily="2" charset="0"/>
                            </a:rPr>
                            <a:t>Aston Villa</a:t>
                          </a:r>
                        </a:p>
                      </a:txBody>
                      <a:tcPr marL="7620" marR="7620" marT="762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Roboto" panose="02000000000000000000" pitchFamily="2" charset="0"/>
                            </a:rPr>
                            <a:t>25.58%</a:t>
                          </a:r>
                        </a:p>
                      </a:txBody>
                      <a:tcPr marL="7620" marR="7620" marT="762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Roboto" panose="02000000000000000000" pitchFamily="2" charset="0"/>
                            </a:rPr>
                            <a:t>4.2</a:t>
                          </a:r>
                        </a:p>
                      </a:txBody>
                      <a:tcPr marL="7620" marR="7620" marT="762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Roboto" panose="02000000000000000000" pitchFamily="2" charset="0"/>
                            </a:rPr>
                            <a:t>23.81%</a:t>
                          </a:r>
                        </a:p>
                      </a:txBody>
                      <a:tcPr marL="7620" marR="7620" marT="762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Roboto" panose="02000000000000000000" pitchFamily="2" charset="0"/>
                            </a:rPr>
                            <a:t>24.01%</a:t>
                          </a:r>
                        </a:p>
                      </a:txBody>
                      <a:tcPr marL="7620" marR="7620" marT="762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Roboto" panose="02000000000000000000" pitchFamily="2" charset="0"/>
                            </a:rPr>
                            <a:t>4.04%</a:t>
                          </a:r>
                        </a:p>
                      </a:txBody>
                      <a:tcPr marL="7620" marR="7620" marT="762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Roboto" panose="02000000000000000000" pitchFamily="2" charset="0"/>
                            </a:rPr>
                            <a:t>24.01%</a:t>
                          </a:r>
                        </a:p>
                      </a:txBody>
                      <a:tcPr marL="7620" marR="7620" marT="762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933360854"/>
                      </a:ext>
                    </a:extLst>
                  </a:tr>
                  <a:tr h="174061">
                    <a:tc gridSpan="3"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4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Total</a:t>
                          </a:r>
                        </a:p>
                      </a:txBody>
                      <a:tcPr marL="7620" marR="7620" marT="762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4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99.15%</a:t>
                          </a:r>
                        </a:p>
                      </a:txBody>
                      <a:tcPr marL="7620" marR="7620" marT="762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4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100.00%</a:t>
                          </a:r>
                        </a:p>
                      </a:txBody>
                      <a:tcPr marL="7620" marR="7620" marT="762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4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11.91%</a:t>
                          </a:r>
                        </a:p>
                      </a:txBody>
                      <a:tcPr marL="7620" marR="7620" marT="762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4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100%</a:t>
                          </a:r>
                        </a:p>
                      </a:txBody>
                      <a:tcPr marL="7620" marR="7620" marT="762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2857397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a 6">
                <a:extLst>
                  <a:ext uri="{FF2B5EF4-FFF2-40B4-BE49-F238E27FC236}">
                    <a16:creationId xmlns:a16="http://schemas.microsoft.com/office/drawing/2014/main" id="{10ED7663-A4D1-447A-8FDF-632420B762B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66629524"/>
                  </p:ext>
                </p:extLst>
              </p:nvPr>
            </p:nvGraphicFramePr>
            <p:xfrm>
              <a:off x="1932790" y="4968240"/>
              <a:ext cx="8326420" cy="1247823"/>
            </p:xfrm>
            <a:graphic>
              <a:graphicData uri="http://schemas.openxmlformats.org/drawingml/2006/table">
                <a:tbl>
                  <a:tblPr/>
                  <a:tblGrid>
                    <a:gridCol w="1382727">
                      <a:extLst>
                        <a:ext uri="{9D8B030D-6E8A-4147-A177-3AD203B41FA5}">
                          <a16:colId xmlns:a16="http://schemas.microsoft.com/office/drawing/2014/main" val="400058465"/>
                        </a:ext>
                      </a:extLst>
                    </a:gridCol>
                    <a:gridCol w="1112193">
                      <a:extLst>
                        <a:ext uri="{9D8B030D-6E8A-4147-A177-3AD203B41FA5}">
                          <a16:colId xmlns:a16="http://schemas.microsoft.com/office/drawing/2014/main" val="1560053081"/>
                        </a:ext>
                      </a:extLst>
                    </a:gridCol>
                    <a:gridCol w="631245">
                      <a:extLst>
                        <a:ext uri="{9D8B030D-6E8A-4147-A177-3AD203B41FA5}">
                          <a16:colId xmlns:a16="http://schemas.microsoft.com/office/drawing/2014/main" val="3312303"/>
                        </a:ext>
                      </a:extLst>
                    </a:gridCol>
                    <a:gridCol w="1412786">
                      <a:extLst>
                        <a:ext uri="{9D8B030D-6E8A-4147-A177-3AD203B41FA5}">
                          <a16:colId xmlns:a16="http://schemas.microsoft.com/office/drawing/2014/main" val="3898706570"/>
                        </a:ext>
                      </a:extLst>
                    </a:gridCol>
                    <a:gridCol w="1412786">
                      <a:extLst>
                        <a:ext uri="{9D8B030D-6E8A-4147-A177-3AD203B41FA5}">
                          <a16:colId xmlns:a16="http://schemas.microsoft.com/office/drawing/2014/main" val="3182570467"/>
                        </a:ext>
                      </a:extLst>
                    </a:gridCol>
                    <a:gridCol w="1142253">
                      <a:extLst>
                        <a:ext uri="{9D8B030D-6E8A-4147-A177-3AD203B41FA5}">
                          <a16:colId xmlns:a16="http://schemas.microsoft.com/office/drawing/2014/main" val="102996730"/>
                        </a:ext>
                      </a:extLst>
                    </a:gridCol>
                    <a:gridCol w="1232430">
                      <a:extLst>
                        <a:ext uri="{9D8B030D-6E8A-4147-A177-3AD203B41FA5}">
                          <a16:colId xmlns:a16="http://schemas.microsoft.com/office/drawing/2014/main" val="357058007"/>
                        </a:ext>
                      </a:extLst>
                    </a:gridCol>
                  </a:tblGrid>
                  <a:tr h="278781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400" b="1" i="0" u="none" strike="noStrike" dirty="0" err="1">
                              <a:solidFill>
                                <a:srgbClr val="000000"/>
                              </a:solidFill>
                              <a:effectLst/>
                              <a:latin typeface="Roboto" panose="02000000000000000000" pitchFamily="2" charset="0"/>
                            </a:rPr>
                            <a:t>Resultado</a:t>
                          </a:r>
                          <a:endParaRPr lang="en-US" sz="14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Roboto" panose="02000000000000000000" pitchFamily="2" charset="0"/>
                          </a:endParaRPr>
                        </a:p>
                      </a:txBody>
                      <a:tcPr marL="7620" marR="7620" marT="7620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620" marR="7620" marT="7620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24725" t="-6522" r="-526374" b="-3847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620" marR="7620" marT="7620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93269" t="-6522" r="-821154" b="-3847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620" marR="7620" marT="7620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21121" t="-6522" r="-268103" b="-3847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620" marR="7620" marT="7620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22511" t="-6522" r="-169264" b="-3847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400" b="1" i="0" u="none" strike="noStrike" dirty="0" err="1">
                              <a:solidFill>
                                <a:srgbClr val="000000"/>
                              </a:solidFill>
                              <a:effectLst/>
                              <a:latin typeface="Roboto" panose="02000000000000000000" pitchFamily="2" charset="0"/>
                            </a:rPr>
                            <a:t>kelly</a:t>
                          </a:r>
                          <a:endParaRPr lang="en-US" sz="14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Roboto" panose="02000000000000000000" pitchFamily="2" charset="0"/>
                          </a:endParaRPr>
                        </a:p>
                      </a:txBody>
                      <a:tcPr marL="7620" marR="7620" marT="7620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400" b="1" i="0" u="none" strike="noStrike" dirty="0" err="1">
                              <a:solidFill>
                                <a:srgbClr val="000000"/>
                              </a:solidFill>
                              <a:effectLst/>
                              <a:latin typeface="Roboto" panose="02000000000000000000" pitchFamily="2" charset="0"/>
                            </a:rPr>
                            <a:t>markowitz</a:t>
                          </a:r>
                          <a:endParaRPr lang="en-US" sz="14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Roboto" panose="02000000000000000000" pitchFamily="2" charset="0"/>
                          </a:endParaRPr>
                        </a:p>
                      </a:txBody>
                      <a:tcPr marL="7620" marR="7620" marT="7620" marB="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accent3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60947931"/>
                      </a:ext>
                    </a:extLst>
                  </a:tr>
                  <a:tr h="278781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2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Roboto" panose="02000000000000000000" pitchFamily="2" charset="0"/>
                            </a:rPr>
                            <a:t>Everton</a:t>
                          </a:r>
                        </a:p>
                      </a:txBody>
                      <a:tcPr marL="7620" marR="7620" marT="7620" marB="0" anchor="ctr">
                        <a:lnL>
                          <a:noFill/>
                        </a:lnL>
                        <a:lnR>
                          <a:noFill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Roboto" panose="02000000000000000000" pitchFamily="2" charset="0"/>
                            </a:rPr>
                            <a:t>42.34%</a:t>
                          </a:r>
                        </a:p>
                      </a:txBody>
                      <a:tcPr marL="7620" marR="7620" marT="7620" marB="0" anchor="ctr">
                        <a:lnL>
                          <a:noFill/>
                        </a:lnL>
                        <a:lnR>
                          <a:noFill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Roboto" panose="02000000000000000000" pitchFamily="2" charset="0"/>
                            </a:rPr>
                            <a:t>2.07</a:t>
                          </a:r>
                        </a:p>
                      </a:txBody>
                      <a:tcPr marL="7620" marR="7620" marT="7620" marB="0" anchor="ctr">
                        <a:lnL>
                          <a:noFill/>
                        </a:lnL>
                        <a:lnR>
                          <a:noFill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Roboto" panose="02000000000000000000" pitchFamily="2" charset="0"/>
                            </a:rPr>
                            <a:t>48.31%</a:t>
                          </a:r>
                        </a:p>
                      </a:txBody>
                      <a:tcPr marL="7620" marR="7620" marT="7620" marB="0" anchor="ctr">
                        <a:lnL>
                          <a:noFill/>
                        </a:lnL>
                        <a:lnR>
                          <a:noFill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Roboto" panose="02000000000000000000" pitchFamily="2" charset="0"/>
                            </a:rPr>
                            <a:t>48.73%</a:t>
                          </a:r>
                        </a:p>
                      </a:txBody>
                      <a:tcPr marL="7620" marR="7620" marT="7620" marB="0" anchor="ctr">
                        <a:lnL>
                          <a:noFill/>
                        </a:lnL>
                        <a:lnR>
                          <a:noFill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Roboto" panose="02000000000000000000" pitchFamily="2" charset="0"/>
                            </a:rPr>
                            <a:t>0.52%</a:t>
                          </a:r>
                        </a:p>
                      </a:txBody>
                      <a:tcPr marL="7620" marR="7620" marT="7620" marB="0" anchor="ctr">
                        <a:lnL>
                          <a:noFill/>
                        </a:lnL>
                        <a:lnR>
                          <a:noFill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Roboto" panose="02000000000000000000" pitchFamily="2" charset="0"/>
                            </a:rPr>
                            <a:t>48.71%</a:t>
                          </a:r>
                        </a:p>
                      </a:txBody>
                      <a:tcPr marL="7620" marR="7620" marT="7620" marB="0" anchor="ctr">
                        <a:lnL>
                          <a:noFill/>
                        </a:lnL>
                        <a:lnR>
                          <a:noFill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26201554"/>
                      </a:ext>
                    </a:extLst>
                  </a:tr>
                  <a:tr h="278781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2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Roboto" panose="02000000000000000000" pitchFamily="2" charset="0"/>
                            </a:rPr>
                            <a:t>Empate</a:t>
                          </a:r>
                        </a:p>
                      </a:txBody>
                      <a:tcPr marL="7620" marR="7620" marT="762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Roboto" panose="02000000000000000000" pitchFamily="2" charset="0"/>
                            </a:rPr>
                            <a:t>32.08%</a:t>
                          </a:r>
                        </a:p>
                      </a:txBody>
                      <a:tcPr marL="7620" marR="7620" marT="762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Roboto" panose="02000000000000000000" pitchFamily="2" charset="0"/>
                            </a:rPr>
                            <a:t>3.7</a:t>
                          </a:r>
                        </a:p>
                      </a:txBody>
                      <a:tcPr marL="7620" marR="7620" marT="762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Roboto" panose="02000000000000000000" pitchFamily="2" charset="0"/>
                            </a:rPr>
                            <a:t>27.03%</a:t>
                          </a:r>
                        </a:p>
                      </a:txBody>
                      <a:tcPr marL="7620" marR="7620" marT="762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Roboto" panose="02000000000000000000" pitchFamily="2" charset="0"/>
                            </a:rPr>
                            <a:t>27.26%</a:t>
                          </a:r>
                        </a:p>
                      </a:txBody>
                      <a:tcPr marL="7620" marR="7620" marT="762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Roboto" panose="02000000000000000000" pitchFamily="2" charset="0"/>
                            </a:rPr>
                            <a:t>7.35%</a:t>
                          </a:r>
                        </a:p>
                      </a:txBody>
                      <a:tcPr marL="7620" marR="7620" marT="762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Roboto" panose="02000000000000000000" pitchFamily="2" charset="0"/>
                            </a:rPr>
                            <a:t>27.25%</a:t>
                          </a:r>
                        </a:p>
                      </a:txBody>
                      <a:tcPr marL="7620" marR="7620" marT="762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909719361"/>
                      </a:ext>
                    </a:extLst>
                  </a:tr>
                  <a:tr h="19050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2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Roboto" panose="02000000000000000000" pitchFamily="2" charset="0"/>
                            </a:rPr>
                            <a:t>Aston Villa</a:t>
                          </a:r>
                        </a:p>
                      </a:txBody>
                      <a:tcPr marL="7620" marR="7620" marT="762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Roboto" panose="02000000000000000000" pitchFamily="2" charset="0"/>
                            </a:rPr>
                            <a:t>25.58%</a:t>
                          </a:r>
                        </a:p>
                      </a:txBody>
                      <a:tcPr marL="7620" marR="7620" marT="762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Roboto" panose="02000000000000000000" pitchFamily="2" charset="0"/>
                            </a:rPr>
                            <a:t>4.2</a:t>
                          </a:r>
                        </a:p>
                      </a:txBody>
                      <a:tcPr marL="7620" marR="7620" marT="762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Roboto" panose="02000000000000000000" pitchFamily="2" charset="0"/>
                            </a:rPr>
                            <a:t>23.81%</a:t>
                          </a:r>
                        </a:p>
                      </a:txBody>
                      <a:tcPr marL="7620" marR="7620" marT="762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Roboto" panose="02000000000000000000" pitchFamily="2" charset="0"/>
                            </a:rPr>
                            <a:t>24.01%</a:t>
                          </a:r>
                        </a:p>
                      </a:txBody>
                      <a:tcPr marL="7620" marR="7620" marT="762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Roboto" panose="02000000000000000000" pitchFamily="2" charset="0"/>
                            </a:rPr>
                            <a:t>4.04%</a:t>
                          </a:r>
                        </a:p>
                      </a:txBody>
                      <a:tcPr marL="7620" marR="7620" marT="762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Roboto" panose="02000000000000000000" pitchFamily="2" charset="0"/>
                            </a:rPr>
                            <a:t>24.01%</a:t>
                          </a:r>
                        </a:p>
                      </a:txBody>
                      <a:tcPr marL="7620" marR="7620" marT="762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933360854"/>
                      </a:ext>
                    </a:extLst>
                  </a:tr>
                  <a:tr h="220980">
                    <a:tc gridSpan="3"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4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Total</a:t>
                          </a:r>
                        </a:p>
                      </a:txBody>
                      <a:tcPr marL="7620" marR="7620" marT="762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4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99.15%</a:t>
                          </a:r>
                        </a:p>
                      </a:txBody>
                      <a:tcPr marL="7620" marR="7620" marT="762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4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100.00%</a:t>
                          </a:r>
                        </a:p>
                      </a:txBody>
                      <a:tcPr marL="7620" marR="7620" marT="762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4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11.91%</a:t>
                          </a:r>
                        </a:p>
                      </a:txBody>
                      <a:tcPr marL="7620" marR="7620" marT="762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4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100%</a:t>
                          </a:r>
                        </a:p>
                      </a:txBody>
                      <a:tcPr marL="7620" marR="7620" marT="762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2857397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7533420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C9AB81-FAAB-47E1-87B1-70A732D32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Problema</a:t>
            </a:r>
            <a:endParaRPr lang="es-419" dirty="0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D60B1345-49FA-4C84-B0B9-AC14433AC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8E64C-F43D-4FC1-833E-211F50B2A834}" type="slidenum">
              <a:rPr lang="es-419" smtClean="0"/>
              <a:t>3</a:t>
            </a:fld>
            <a:endParaRPr lang="es-419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55AA063-1B53-4A7A-8CD5-EE37A278DD9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419" dirty="0"/>
              <a:t>Problema de Investigación</a:t>
            </a:r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2525F334-001C-40E5-B6A1-CD0ED4154E5D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algn="just"/>
            <a:endParaRPr lang="es-MX" dirty="0">
              <a:latin typeface="+mj-lt"/>
            </a:endParaRPr>
          </a:p>
          <a:p>
            <a:pPr algn="just"/>
            <a:r>
              <a:rPr lang="es-MX" b="1" dirty="0">
                <a:latin typeface="+mj-lt"/>
              </a:rPr>
              <a:t>Pregunta de Investigación:</a:t>
            </a:r>
          </a:p>
          <a:p>
            <a:pPr marL="457200" lvl="1" indent="0" algn="just">
              <a:buNone/>
            </a:pPr>
            <a:r>
              <a:rPr lang="es-MX" i="1" dirty="0">
                <a:latin typeface="+mj-lt"/>
              </a:rPr>
              <a:t>“Dada la información, ¿cuáles son las apuestas óptimas que un jugador racional, con determinado apetito de riesgo, debería elegir para maximizar su utilidad?”</a:t>
            </a:r>
          </a:p>
          <a:p>
            <a:pPr marL="457200" lvl="1" indent="0" algn="just">
              <a:buNone/>
            </a:pPr>
            <a:endParaRPr lang="es-MX" i="1" dirty="0">
              <a:latin typeface="+mj-lt"/>
            </a:endParaRPr>
          </a:p>
          <a:p>
            <a:pPr algn="just"/>
            <a:r>
              <a:rPr lang="es-MX" b="1" dirty="0">
                <a:latin typeface="+mj-lt"/>
              </a:rPr>
              <a:t>El presente trabajo de investigación se disectó en </a:t>
            </a:r>
          </a:p>
          <a:p>
            <a:pPr marL="457200" lvl="1" indent="0" algn="just">
              <a:buNone/>
            </a:pPr>
            <a:r>
              <a:rPr lang="es-MX" dirty="0">
                <a:latin typeface="+mj-lt"/>
              </a:rPr>
              <a:t>		1. Teoría.						2.Práctica.</a:t>
            </a:r>
          </a:p>
          <a:p>
            <a:pPr marL="914400" lvl="1" indent="-457200" algn="just">
              <a:buFont typeface="+mj-lt"/>
              <a:buAutoNum type="arabicPeriod"/>
            </a:pPr>
            <a:endParaRPr lang="es-MX" dirty="0">
              <a:latin typeface="+mj-lt"/>
            </a:endParaRPr>
          </a:p>
          <a:p>
            <a:pPr marL="914400" lvl="1" indent="-457200" algn="just">
              <a:buFont typeface="+mj-lt"/>
              <a:buAutoNum type="arabicPeriod"/>
            </a:pPr>
            <a:endParaRPr lang="es-MX" dirty="0">
              <a:latin typeface="+mj-lt"/>
            </a:endParaRPr>
          </a:p>
          <a:p>
            <a:pPr marL="914400" lvl="1" indent="-457200" algn="just">
              <a:buFont typeface="+mj-lt"/>
              <a:buAutoNum type="arabicPeriod"/>
            </a:pPr>
            <a:endParaRPr lang="es-MX" dirty="0">
              <a:latin typeface="+mj-lt"/>
            </a:endParaRPr>
          </a:p>
          <a:p>
            <a:pPr algn="just"/>
            <a:r>
              <a:rPr lang="es-MX" b="1" dirty="0">
                <a:latin typeface="+mj-lt"/>
              </a:rPr>
              <a:t>Motivación:</a:t>
            </a:r>
          </a:p>
          <a:p>
            <a:pPr marL="457200" lvl="1" indent="0" algn="just">
              <a:buNone/>
            </a:pPr>
            <a:r>
              <a:rPr lang="es-MX" dirty="0">
                <a:latin typeface="+mj-lt"/>
              </a:rPr>
              <a:t>Combinar las habilidades adquiridas en la licenciatura en Matemáticas Aplicadas junto con un </a:t>
            </a:r>
            <a:r>
              <a:rPr lang="es-MX" dirty="0" err="1">
                <a:latin typeface="+mj-lt"/>
              </a:rPr>
              <a:t>hobbie</a:t>
            </a:r>
            <a:r>
              <a:rPr lang="es-MX" dirty="0">
                <a:latin typeface="+mj-lt"/>
              </a:rPr>
              <a:t> y pasión: las apuestas y los deportes, respectivamente.</a:t>
            </a:r>
            <a:endParaRPr lang="es-419" dirty="0">
              <a:latin typeface="+mj-lt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441B4E13-294A-4240-980C-BA128AD8E4B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1648"/>
          <a:stretch/>
        </p:blipFill>
        <p:spPr>
          <a:xfrm>
            <a:off x="2342703" y="3370997"/>
            <a:ext cx="1056713" cy="827958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9BC9BD49-D7BD-4ADC-A279-31F70AB9A68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9884"/>
          <a:stretch/>
        </p:blipFill>
        <p:spPr>
          <a:xfrm>
            <a:off x="7904405" y="3356576"/>
            <a:ext cx="942861" cy="849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9824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D6E8FF5-2254-4702-BFDD-51E5B2774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Modelo</a:t>
            </a:r>
            <a:r>
              <a:rPr lang="en-US" dirty="0"/>
              <a:t> </a:t>
            </a:r>
            <a:r>
              <a:rPr lang="en-US" dirty="0" err="1"/>
              <a:t>Financiero</a:t>
            </a:r>
            <a:endParaRPr lang="en-US" dirty="0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0BCBF376-AC6F-4647-B471-E1739078A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8E64C-F43D-4FC1-833E-211F50B2A834}" type="slidenum">
              <a:rPr lang="es-419" smtClean="0"/>
              <a:t>30</a:t>
            </a:fld>
            <a:endParaRPr lang="es-419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D10F54E4-5A26-45A6-A66F-CCA1200C70F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6" name="Tabla 5">
            <a:extLst>
              <a:ext uri="{FF2B5EF4-FFF2-40B4-BE49-F238E27FC236}">
                <a16:creationId xmlns:a16="http://schemas.microsoft.com/office/drawing/2014/main" id="{56551452-17EE-4455-9D9D-9748191477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4457385"/>
              </p:ext>
            </p:extLst>
          </p:nvPr>
        </p:nvGraphicFramePr>
        <p:xfrm>
          <a:off x="329902" y="1861073"/>
          <a:ext cx="11532195" cy="4029096"/>
        </p:xfrm>
        <a:graphic>
          <a:graphicData uri="http://schemas.openxmlformats.org/drawingml/2006/table">
            <a:tbl>
              <a:tblPr/>
              <a:tblGrid>
                <a:gridCol w="1060825">
                  <a:extLst>
                    <a:ext uri="{9D8B030D-6E8A-4147-A177-3AD203B41FA5}">
                      <a16:colId xmlns:a16="http://schemas.microsoft.com/office/drawing/2014/main" val="489474457"/>
                    </a:ext>
                  </a:extLst>
                </a:gridCol>
                <a:gridCol w="1984770">
                  <a:extLst>
                    <a:ext uri="{9D8B030D-6E8A-4147-A177-3AD203B41FA5}">
                      <a16:colId xmlns:a16="http://schemas.microsoft.com/office/drawing/2014/main" val="1515269829"/>
                    </a:ext>
                  </a:extLst>
                </a:gridCol>
                <a:gridCol w="1060825">
                  <a:extLst>
                    <a:ext uri="{9D8B030D-6E8A-4147-A177-3AD203B41FA5}">
                      <a16:colId xmlns:a16="http://schemas.microsoft.com/office/drawing/2014/main" val="2082432764"/>
                    </a:ext>
                  </a:extLst>
                </a:gridCol>
                <a:gridCol w="1060825">
                  <a:extLst>
                    <a:ext uri="{9D8B030D-6E8A-4147-A177-3AD203B41FA5}">
                      <a16:colId xmlns:a16="http://schemas.microsoft.com/office/drawing/2014/main" val="3262543366"/>
                    </a:ext>
                  </a:extLst>
                </a:gridCol>
                <a:gridCol w="1060825">
                  <a:extLst>
                    <a:ext uri="{9D8B030D-6E8A-4147-A177-3AD203B41FA5}">
                      <a16:colId xmlns:a16="http://schemas.microsoft.com/office/drawing/2014/main" val="4097427139"/>
                    </a:ext>
                  </a:extLst>
                </a:gridCol>
                <a:gridCol w="1060825">
                  <a:extLst>
                    <a:ext uri="{9D8B030D-6E8A-4147-A177-3AD203B41FA5}">
                      <a16:colId xmlns:a16="http://schemas.microsoft.com/office/drawing/2014/main" val="3633795647"/>
                    </a:ext>
                  </a:extLst>
                </a:gridCol>
                <a:gridCol w="1060825">
                  <a:extLst>
                    <a:ext uri="{9D8B030D-6E8A-4147-A177-3AD203B41FA5}">
                      <a16:colId xmlns:a16="http://schemas.microsoft.com/office/drawing/2014/main" val="868943561"/>
                    </a:ext>
                  </a:extLst>
                </a:gridCol>
                <a:gridCol w="1060825">
                  <a:extLst>
                    <a:ext uri="{9D8B030D-6E8A-4147-A177-3AD203B41FA5}">
                      <a16:colId xmlns:a16="http://schemas.microsoft.com/office/drawing/2014/main" val="228138701"/>
                    </a:ext>
                  </a:extLst>
                </a:gridCol>
                <a:gridCol w="1060825">
                  <a:extLst>
                    <a:ext uri="{9D8B030D-6E8A-4147-A177-3AD203B41FA5}">
                      <a16:colId xmlns:a16="http://schemas.microsoft.com/office/drawing/2014/main" val="1367760926"/>
                    </a:ext>
                  </a:extLst>
                </a:gridCol>
                <a:gridCol w="1060825">
                  <a:extLst>
                    <a:ext uri="{9D8B030D-6E8A-4147-A177-3AD203B41FA5}">
                      <a16:colId xmlns:a16="http://schemas.microsoft.com/office/drawing/2014/main" val="2365020205"/>
                    </a:ext>
                  </a:extLst>
                </a:gridCol>
              </a:tblGrid>
              <a:tr h="289403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Modelo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Estrategia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Markowitz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Kelly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Kelly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Markowitz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Kelly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Markowitz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Kelly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Markowitz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86772532"/>
                  </a:ext>
                </a:extLst>
              </a:tr>
              <a:tr h="28940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Restricción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Con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Con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Sin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Sin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Con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Sin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Sin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Con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93526883"/>
                  </a:ext>
                </a:extLst>
              </a:tr>
              <a:tr h="28940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Fracción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17%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17%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17%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17%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80421115"/>
                  </a:ext>
                </a:extLst>
              </a:tr>
              <a:tr h="289403">
                <a:tc rowSpan="10"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Métricas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Riqueza Final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135%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111%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102%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97%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24%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16%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3%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68195879"/>
                  </a:ext>
                </a:extLst>
              </a:tr>
              <a:tr h="28940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Núm. Apuestas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196.00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195.00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319.00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323.00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195.00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323.00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319.00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176.00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5541550"/>
                  </a:ext>
                </a:extLst>
              </a:tr>
              <a:tr h="28940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Promedio Apuestas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9.80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9.75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15.95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16.15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9.75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16.15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15.95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9.78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2853044"/>
                  </a:ext>
                </a:extLst>
              </a:tr>
              <a:tr h="28940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Promedio Apostado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17%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14%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17%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17%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83%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100%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98%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100%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28694693"/>
                  </a:ext>
                </a:extLst>
              </a:tr>
              <a:tr h="28940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Hits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33%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33%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30%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30%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33%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30%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30%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32%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2687234"/>
                  </a:ext>
                </a:extLst>
              </a:tr>
              <a:tr h="28940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Promedio Sharpe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0.62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0.58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0.64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1.41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0.58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1.41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0.64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0.62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7009738"/>
                  </a:ext>
                </a:extLst>
              </a:tr>
              <a:tr h="28940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Promedio Log Growth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0.06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0.06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0.07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0.04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0.21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0.16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0.23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-inf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01338591"/>
                  </a:ext>
                </a:extLst>
              </a:tr>
              <a:tr h="28940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Promedio Varianza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0.01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0.02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0.02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0.00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0.56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0.13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0.54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0.38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3478660"/>
                  </a:ext>
                </a:extLst>
              </a:tr>
              <a:tr h="28940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Pval Apuestas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0.21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0.35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0.42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0.50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0.35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0.50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0.42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0.35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87164375"/>
                  </a:ext>
                </a:extLst>
              </a:tr>
              <a:tr h="28940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Pval</a:t>
                      </a:r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Riqueza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0.16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0.33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0.41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0.50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0.33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0.50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0.41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0.31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3918767"/>
                  </a:ext>
                </a:extLst>
              </a:tr>
            </a:tbl>
          </a:graphicData>
        </a:graphic>
      </p:graphicFrame>
      <p:sp>
        <p:nvSpPr>
          <p:cNvPr id="7" name="Marcador de contenido 4">
            <a:extLst>
              <a:ext uri="{FF2B5EF4-FFF2-40B4-BE49-F238E27FC236}">
                <a16:creationId xmlns:a16="http://schemas.microsoft.com/office/drawing/2014/main" id="{0EDB87E5-966D-4A90-9568-303CE72A62B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73075" y="1038543"/>
            <a:ext cx="11245850" cy="4579937"/>
          </a:xfrm>
        </p:spPr>
        <p:txBody>
          <a:bodyPr/>
          <a:lstStyle/>
          <a:p>
            <a:r>
              <a:rPr lang="es-MX" dirty="0">
                <a:latin typeface="+mj-lt"/>
              </a:rPr>
              <a:t>Desempeño de las ocho estrategias a lo largo del conjunto de prueba:</a:t>
            </a:r>
          </a:p>
          <a:p>
            <a:endParaRPr lang="es-MX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415375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8E0BCC48-5FAF-49F4-8F43-CD7E3C8BF31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s-MX" sz="2400" dirty="0">
                <a:latin typeface="+mj-lt"/>
              </a:rPr>
              <a:t>Problema</a:t>
            </a:r>
          </a:p>
          <a:p>
            <a:r>
              <a:rPr lang="es-MX" sz="2400" dirty="0">
                <a:latin typeface="+mj-lt"/>
              </a:rPr>
              <a:t>Teoría</a:t>
            </a:r>
          </a:p>
          <a:p>
            <a:pPr lvl="1"/>
            <a:r>
              <a:rPr lang="es-MX" sz="2000" dirty="0">
                <a:latin typeface="+mj-lt"/>
              </a:rPr>
              <a:t>Apuestas Deportivas</a:t>
            </a:r>
          </a:p>
          <a:p>
            <a:pPr lvl="1"/>
            <a:r>
              <a:rPr lang="es-419" sz="2000" dirty="0">
                <a:latin typeface="+mj-lt"/>
              </a:rPr>
              <a:t>Teoría de la Utilidad</a:t>
            </a:r>
          </a:p>
          <a:p>
            <a:pPr lvl="1"/>
            <a:r>
              <a:rPr lang="es-419" sz="2000" dirty="0">
                <a:latin typeface="+mj-lt"/>
              </a:rPr>
              <a:t>Procedimiento</a:t>
            </a:r>
          </a:p>
          <a:p>
            <a:r>
              <a:rPr lang="es-419" sz="2400" dirty="0">
                <a:latin typeface="+mj-lt"/>
              </a:rPr>
              <a:t>Caso Práctico</a:t>
            </a:r>
          </a:p>
          <a:p>
            <a:pPr lvl="1"/>
            <a:r>
              <a:rPr lang="es-419" sz="2000" dirty="0">
                <a:latin typeface="+mj-lt"/>
              </a:rPr>
              <a:t>Datos de la </a:t>
            </a:r>
            <a:r>
              <a:rPr lang="es-419" sz="2000" i="1" dirty="0">
                <a:latin typeface="+mj-lt"/>
              </a:rPr>
              <a:t>English Premier League </a:t>
            </a:r>
            <a:r>
              <a:rPr lang="es-419" sz="2000" dirty="0">
                <a:latin typeface="+mj-lt"/>
              </a:rPr>
              <a:t>del 2014 al 2021</a:t>
            </a:r>
          </a:p>
          <a:p>
            <a:pPr lvl="1"/>
            <a:r>
              <a:rPr lang="es-419" sz="2000" dirty="0">
                <a:latin typeface="+mj-lt"/>
              </a:rPr>
              <a:t>Modelo</a:t>
            </a:r>
          </a:p>
          <a:p>
            <a:pPr lvl="2"/>
            <a:r>
              <a:rPr lang="es-419" sz="1800" dirty="0">
                <a:latin typeface="+mj-lt"/>
              </a:rPr>
              <a:t>Estimación de Probabilidades de los Eventos</a:t>
            </a:r>
          </a:p>
          <a:p>
            <a:pPr lvl="2"/>
            <a:r>
              <a:rPr lang="es-419" sz="1800" dirty="0">
                <a:latin typeface="+mj-lt"/>
              </a:rPr>
              <a:t>Selección de Portafolios por Tipo de Perfil de Riesgo</a:t>
            </a:r>
            <a:endParaRPr lang="es-419" sz="2000" dirty="0">
              <a:latin typeface="+mj-lt"/>
            </a:endParaRPr>
          </a:p>
          <a:p>
            <a:r>
              <a:rPr lang="es-419" sz="2400" dirty="0">
                <a:latin typeface="+mj-lt"/>
              </a:rPr>
              <a:t>Resultados, Conclusiones &amp; Futuras Investigaciones</a:t>
            </a:r>
          </a:p>
          <a:p>
            <a:r>
              <a:rPr lang="es-419" sz="2400" dirty="0">
                <a:latin typeface="+mj-lt"/>
              </a:rPr>
              <a:t>Anexos &amp; Bibliografía</a:t>
            </a:r>
          </a:p>
        </p:txBody>
      </p:sp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id="{9DF5B6D2-7E2B-45B5-8C97-8ECBECFDD632}"/>
              </a:ext>
            </a:extLst>
          </p:cNvPr>
          <p:cNvSpPr/>
          <p:nvPr/>
        </p:nvSpPr>
        <p:spPr>
          <a:xfrm>
            <a:off x="473242" y="5012268"/>
            <a:ext cx="11430000" cy="390808"/>
          </a:xfrm>
          <a:prstGeom prst="round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32711043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46FC29-FA0D-4D72-B59B-54AA101C48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Resultados</a:t>
            </a:r>
            <a:endParaRPr lang="en-US" dirty="0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6B2B578C-F20E-4F89-8295-4B77CCD07B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8E64C-F43D-4FC1-833E-211F50B2A834}" type="slidenum">
              <a:rPr lang="es-419" smtClean="0"/>
              <a:t>32</a:t>
            </a:fld>
            <a:endParaRPr lang="es-419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09937666-5E46-4F46-BFBB-41C39DEAB9F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MX" dirty="0"/>
              <a:t>Resultados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Marcador de contenido 4">
                <a:extLst>
                  <a:ext uri="{FF2B5EF4-FFF2-40B4-BE49-F238E27FC236}">
                    <a16:creationId xmlns:a16="http://schemas.microsoft.com/office/drawing/2014/main" id="{82DEB16E-9EE6-4454-B6F5-27CBB9E5D94F}"/>
                  </a:ext>
                </a:extLst>
              </p:cNvPr>
              <p:cNvSpPr>
                <a:spLocks noGrp="1"/>
              </p:cNvSpPr>
              <p:nvPr>
                <p:ph sz="quarter" idx="14"/>
              </p:nvPr>
            </p:nvSpPr>
            <p:spPr/>
            <p:txBody>
              <a:bodyPr/>
              <a:lstStyle/>
              <a:p>
                <a:pPr marL="457200" indent="-457200">
                  <a:buFont typeface="+mj-lt"/>
                  <a:buAutoNum type="arabicPeriod"/>
                </a:pPr>
                <a:r>
                  <a:rPr lang="es-MX" b="1" dirty="0">
                    <a:latin typeface="+mj-lt"/>
                  </a:rPr>
                  <a:t>Se resuelve la pregunta de investigación de forma teórica y aplicada:</a:t>
                </a:r>
              </a:p>
              <a:p>
                <a:pPr marL="457200" lvl="1" indent="0" algn="just">
                  <a:buNone/>
                </a:pPr>
                <a:r>
                  <a:rPr lang="es-MX" i="1" dirty="0">
                    <a:latin typeface="+mj-lt"/>
                  </a:rPr>
                  <a:t>“Dada la información, ¿cuáles son las apuestas óptimas que un jugador racional, con determinado apetito de riesgo, debería elegir para maximizar su utilidad?”</a:t>
                </a:r>
              </a:p>
              <a:p>
                <a:pPr marL="0" indent="0">
                  <a:buNone/>
                </a:pPr>
                <a:endParaRPr lang="en-US" b="1" dirty="0">
                  <a:latin typeface="+mj-lt"/>
                </a:endParaRPr>
              </a:p>
              <a:p>
                <a:pPr marL="0" indent="0">
                  <a:buNone/>
                </a:pPr>
                <a:r>
                  <a:rPr lang="en-US" b="1" dirty="0">
                    <a:latin typeface="+mj-lt"/>
                  </a:rPr>
                  <a:t>2.     </a:t>
                </a:r>
                <a:r>
                  <a:rPr lang="en-US" b="1" dirty="0" err="1">
                    <a:latin typeface="+mj-lt"/>
                  </a:rPr>
                  <a:t>Contraste</a:t>
                </a:r>
                <a:r>
                  <a:rPr lang="en-US" b="1" dirty="0">
                    <a:latin typeface="+mj-lt"/>
                  </a:rPr>
                  <a:t> entre </a:t>
                </a:r>
                <a:r>
                  <a:rPr lang="en-US" b="1" dirty="0" err="1">
                    <a:latin typeface="+mj-lt"/>
                  </a:rPr>
                  <a:t>perfiles</a:t>
                </a:r>
                <a:r>
                  <a:rPr lang="en-US" b="1" dirty="0">
                    <a:latin typeface="+mj-lt"/>
                  </a:rPr>
                  <a:t> de </a:t>
                </a:r>
                <a:r>
                  <a:rPr lang="en-US" b="1" dirty="0" err="1">
                    <a:latin typeface="+mj-lt"/>
                  </a:rPr>
                  <a:t>riesgo</a:t>
                </a:r>
                <a:r>
                  <a:rPr lang="en-US" b="1" dirty="0">
                    <a:latin typeface="+mj-lt"/>
                  </a:rPr>
                  <a:t>:</a:t>
                </a:r>
              </a:p>
              <a:p>
                <a:pPr marL="457200" lvl="1" indent="0" algn="ctr">
                  <a:buNone/>
                </a:pPr>
                <a:r>
                  <a:rPr lang="en-US" dirty="0" err="1">
                    <a:latin typeface="+mj-lt"/>
                  </a:rPr>
                  <a:t>Logarítmicos</a:t>
                </a:r>
                <a:r>
                  <a:rPr lang="en-US" dirty="0">
                    <a:latin typeface="+mj-lt"/>
                  </a:rPr>
                  <a:t> (</a:t>
                </a:r>
                <a:r>
                  <a:rPr lang="en-US" dirty="0" err="1">
                    <a:latin typeface="+mj-lt"/>
                  </a:rPr>
                  <a:t>Criterio</a:t>
                </a:r>
                <a:r>
                  <a:rPr lang="en-US" dirty="0">
                    <a:latin typeface="+mj-lt"/>
                  </a:rPr>
                  <a:t> de Kelly) </a:t>
                </a:r>
                <a:r>
                  <a:rPr lang="en-US" dirty="0" err="1">
                    <a:latin typeface="+mj-lt"/>
                  </a:rPr>
                  <a:t>v.s</a:t>
                </a:r>
                <a:r>
                  <a:rPr lang="en-US" dirty="0">
                    <a:latin typeface="+mj-lt"/>
                  </a:rPr>
                  <a:t>. </a:t>
                </a:r>
                <a:r>
                  <a:rPr lang="en-US" dirty="0" err="1">
                    <a:latin typeface="+mj-lt"/>
                  </a:rPr>
                  <a:t>Cuadráticos</a:t>
                </a:r>
                <a:r>
                  <a:rPr lang="en-US" dirty="0">
                    <a:latin typeface="+mj-lt"/>
                  </a:rPr>
                  <a:t> (Sharpe Ratio)</a:t>
                </a:r>
              </a:p>
              <a:p>
                <a:pPr marL="0" indent="0" algn="ctr">
                  <a:buNone/>
                </a:pPr>
                <a:endParaRPr lang="en-US" dirty="0">
                  <a:latin typeface="+mj-lt"/>
                </a:endParaRPr>
              </a:p>
              <a:p>
                <a:pPr marL="0" indent="0">
                  <a:buNone/>
                </a:pPr>
                <a:r>
                  <a:rPr lang="en-US" b="1" dirty="0">
                    <a:latin typeface="+mj-lt"/>
                  </a:rPr>
                  <a:t>3.     </a:t>
                </a:r>
                <a:r>
                  <a:rPr lang="en-US" b="1" dirty="0" err="1">
                    <a:latin typeface="+mj-lt"/>
                  </a:rPr>
                  <a:t>Resultados</a:t>
                </a:r>
                <a:r>
                  <a:rPr lang="en-US" b="1" dirty="0">
                    <a:latin typeface="+mj-lt"/>
                  </a:rPr>
                  <a:t> </a:t>
                </a:r>
                <a:r>
                  <a:rPr lang="en-US" b="1" dirty="0" err="1">
                    <a:latin typeface="+mj-lt"/>
                  </a:rPr>
                  <a:t>secundarios</a:t>
                </a:r>
                <a:endParaRPr lang="en-US" b="1" dirty="0">
                  <a:latin typeface="+mj-lt"/>
                </a:endParaRPr>
              </a:p>
              <a:p>
                <a:pPr lvl="1">
                  <a:buFont typeface="Wingdings" panose="05000000000000000000" pitchFamily="2" charset="2"/>
                  <a:buChar char="ü"/>
                </a:pPr>
                <a:r>
                  <a:rPr lang="en-US" dirty="0">
                    <a:latin typeface="+mj-lt"/>
                  </a:rPr>
                  <a:t>(In) </a:t>
                </a:r>
                <a:r>
                  <a:rPr lang="en-US" dirty="0" err="1">
                    <a:latin typeface="+mj-lt"/>
                  </a:rPr>
                  <a:t>Eficiencia</a:t>
                </a:r>
                <a:r>
                  <a:rPr lang="en-US" dirty="0">
                    <a:latin typeface="+mj-lt"/>
                  </a:rPr>
                  <a:t> del mercado de </a:t>
                </a:r>
                <a:r>
                  <a:rPr lang="en-US" dirty="0" err="1">
                    <a:latin typeface="+mj-lt"/>
                  </a:rPr>
                  <a:t>apuestas</a:t>
                </a:r>
                <a:r>
                  <a:rPr lang="en-US" dirty="0">
                    <a:latin typeface="+mj-lt"/>
                  </a:rPr>
                  <a:t>.</a:t>
                </a:r>
              </a:p>
              <a:p>
                <a:pPr lvl="1">
                  <a:buFont typeface="Wingdings" panose="05000000000000000000" pitchFamily="2" charset="2"/>
                  <a:buChar char="ü"/>
                </a:pPr>
                <a:r>
                  <a:rPr lang="en-US" dirty="0" err="1">
                    <a:latin typeface="+mj-lt"/>
                  </a:rPr>
                  <a:t>Generalización</a:t>
                </a:r>
                <a:r>
                  <a:rPr lang="en-US" dirty="0">
                    <a:latin typeface="+mj-lt"/>
                  </a:rPr>
                  <a:t> del </a:t>
                </a:r>
                <a:r>
                  <a:rPr lang="en-US" dirty="0" err="1">
                    <a:latin typeface="+mj-lt"/>
                  </a:rPr>
                  <a:t>Criterio</a:t>
                </a:r>
                <a:r>
                  <a:rPr lang="en-US" dirty="0">
                    <a:latin typeface="+mj-lt"/>
                  </a:rPr>
                  <a:t> de Kelly: multiple &amp; </a:t>
                </a:r>
                <a:r>
                  <a:rPr lang="en-US" dirty="0" err="1">
                    <a:latin typeface="+mj-lt"/>
                  </a:rPr>
                  <a:t>simultáneo</a:t>
                </a:r>
                <a:r>
                  <a:rPr lang="en-US" dirty="0">
                    <a:latin typeface="+mj-lt"/>
                  </a:rPr>
                  <a:t>.</a:t>
                </a:r>
              </a:p>
              <a:p>
                <a:pPr lvl="1">
                  <a:buFont typeface="Wingdings" panose="05000000000000000000" pitchFamily="2" charset="2"/>
                  <a:buChar char="ü"/>
                </a:pPr>
                <a:r>
                  <a:rPr lang="en-US" dirty="0" err="1">
                    <a:latin typeface="+mj-lt"/>
                  </a:rPr>
                  <a:t>Webscrap</a:t>
                </a:r>
                <a:r>
                  <a:rPr lang="en-US" dirty="0">
                    <a:latin typeface="+mj-lt"/>
                  </a:rPr>
                  <a:t> .</a:t>
                </a:r>
              </a:p>
              <a:p>
                <a:pPr lvl="1">
                  <a:buFont typeface="Wingdings" panose="05000000000000000000" pitchFamily="2" charset="2"/>
                  <a:buChar char="ü"/>
                </a:pPr>
                <a:r>
                  <a:rPr lang="en-US" dirty="0">
                    <a:latin typeface="+mj-lt"/>
                  </a:rPr>
                  <a:t>Desarrollo </a:t>
                </a:r>
                <a:r>
                  <a:rPr lang="en-US" dirty="0" err="1">
                    <a:latin typeface="+mj-lt"/>
                  </a:rPr>
                  <a:t>teórico</a:t>
                </a:r>
                <a:r>
                  <a:rPr lang="en-US" dirty="0">
                    <a:latin typeface="+mj-lt"/>
                  </a:rPr>
                  <a:t> de la media y </a:t>
                </a:r>
                <a:r>
                  <a:rPr lang="en-US" dirty="0" err="1">
                    <a:latin typeface="+mj-lt"/>
                  </a:rPr>
                  <a:t>varianza</a:t>
                </a:r>
                <a:r>
                  <a:rPr lang="en-US" dirty="0">
                    <a:latin typeface="+mj-lt"/>
                  </a:rPr>
                  <a:t> </a:t>
                </a:r>
                <a:r>
                  <a:rPr lang="en-US" dirty="0" err="1">
                    <a:latin typeface="+mj-lt"/>
                  </a:rPr>
                  <a:t>ponderada</a:t>
                </a:r>
                <a:r>
                  <a:rPr lang="en-US" dirty="0">
                    <a:latin typeface="+mj-lt"/>
                  </a:rPr>
                  <a:t>.</a:t>
                </a:r>
              </a:p>
              <a:p>
                <a:pPr lvl="1">
                  <a:buFont typeface="Wingdings" panose="05000000000000000000" pitchFamily="2" charset="2"/>
                  <a:buChar char="ü"/>
                </a:pPr>
                <a:r>
                  <a:rPr lang="en-US" dirty="0" err="1">
                    <a:latin typeface="+mj-lt"/>
                  </a:rPr>
                  <a:t>Optimización</a:t>
                </a:r>
                <a:r>
                  <a:rPr lang="en-US" dirty="0">
                    <a:latin typeface="+mj-lt"/>
                  </a:rPr>
                  <a:t> </a:t>
                </a:r>
                <a:r>
                  <a:rPr lang="en-US" dirty="0" err="1">
                    <a:latin typeface="+mj-lt"/>
                  </a:rPr>
                  <a:t>numérica</a:t>
                </a:r>
                <a:r>
                  <a:rPr lang="en-US" dirty="0">
                    <a:latin typeface="+mj-lt"/>
                  </a:rPr>
                  <a:t> para </a:t>
                </a:r>
                <a:r>
                  <a:rPr lang="en-US" dirty="0" err="1">
                    <a:latin typeface="+mj-lt"/>
                  </a:rPr>
                  <a:t>encontrar</a:t>
                </a:r>
                <a:r>
                  <a:rPr lang="en-US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ℓ</m:t>
                    </m:r>
                  </m:oMath>
                </a14:m>
                <a:r>
                  <a:rPr lang="en-US" dirty="0">
                    <a:latin typeface="+mj-lt"/>
                  </a:rPr>
                  <a:t> bajo </a:t>
                </a:r>
                <a:r>
                  <a:rPr lang="en-US" dirty="0" err="1">
                    <a:latin typeface="+mj-lt"/>
                  </a:rPr>
                  <a:t>el</a:t>
                </a:r>
                <a:r>
                  <a:rPr lang="en-US" dirty="0">
                    <a:latin typeface="+mj-lt"/>
                  </a:rPr>
                  <a:t> </a:t>
                </a:r>
                <a:r>
                  <a:rPr lang="en-US" dirty="0" err="1">
                    <a:latin typeface="+mj-lt"/>
                  </a:rPr>
                  <a:t>Criterio</a:t>
                </a:r>
                <a:r>
                  <a:rPr lang="en-US" dirty="0">
                    <a:latin typeface="+mj-lt"/>
                  </a:rPr>
                  <a:t> de Kelly o </a:t>
                </a:r>
                <a:r>
                  <a:rPr lang="en-US" dirty="0" err="1">
                    <a:latin typeface="+mj-lt"/>
                  </a:rPr>
                  <a:t>el</a:t>
                </a:r>
                <a:r>
                  <a:rPr lang="en-US" dirty="0">
                    <a:latin typeface="+mj-lt"/>
                  </a:rPr>
                  <a:t> Sharpe Ratio.</a:t>
                </a:r>
              </a:p>
              <a:p>
                <a:pPr marL="0" indent="0">
                  <a:buNone/>
                </a:pPr>
                <a:r>
                  <a:rPr lang="en-US" dirty="0">
                    <a:latin typeface="+mj-lt"/>
                  </a:rPr>
                  <a:t> </a:t>
                </a:r>
              </a:p>
              <a:p>
                <a:pPr marL="0" indent="0" algn="ctr">
                  <a:buNone/>
                </a:pPr>
                <a:endParaRPr lang="en-US" dirty="0">
                  <a:latin typeface="+mj-lt"/>
                </a:endParaRPr>
              </a:p>
              <a:p>
                <a:pPr marL="457200" indent="-457200">
                  <a:buFont typeface="+mj-lt"/>
                  <a:buAutoNum type="arabicPeriod"/>
                </a:pPr>
                <a:endParaRPr lang="en-US" dirty="0">
                  <a:latin typeface="+mj-lt"/>
                </a:endParaRPr>
              </a:p>
            </p:txBody>
          </p:sp>
        </mc:Choice>
        <mc:Fallback xmlns="">
          <p:sp>
            <p:nvSpPr>
              <p:cNvPr id="5" name="Marcador de contenido 4">
                <a:extLst>
                  <a:ext uri="{FF2B5EF4-FFF2-40B4-BE49-F238E27FC236}">
                    <a16:creationId xmlns:a16="http://schemas.microsoft.com/office/drawing/2014/main" id="{82DEB16E-9EE6-4454-B6F5-27CBB9E5D94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blipFill>
                <a:blip r:embed="rId3"/>
                <a:stretch>
                  <a:fillRect l="-596" t="-1362" r="-4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Imagen 6">
            <a:extLst>
              <a:ext uri="{FF2B5EF4-FFF2-40B4-BE49-F238E27FC236}">
                <a16:creationId xmlns:a16="http://schemas.microsoft.com/office/drawing/2014/main" id="{1F491E7D-ABA3-453D-B540-7F7A99AA8F6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7440"/>
          <a:stretch/>
        </p:blipFill>
        <p:spPr>
          <a:xfrm>
            <a:off x="10400180" y="1635162"/>
            <a:ext cx="1211804" cy="1000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570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C6CEDF-0A72-4D92-BE86-BA83B5C61E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Conclusiones</a:t>
            </a:r>
            <a:endParaRPr lang="en-US" dirty="0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8319ACE8-F0B8-4D4B-A0D5-F9E040823F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8E64C-F43D-4FC1-833E-211F50B2A834}" type="slidenum">
              <a:rPr lang="es-419" smtClean="0"/>
              <a:t>33</a:t>
            </a:fld>
            <a:endParaRPr lang="es-419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A352498-12AE-4F1E-A511-DAF7E4F5BAD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MX" dirty="0"/>
              <a:t>Conclusiones</a:t>
            </a:r>
            <a:endParaRPr lang="en-US" dirty="0"/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EBD3CBF9-F7DD-49EA-926D-6F3ADA6E5D78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algn="just"/>
            <a:r>
              <a:rPr lang="es-MX" b="1" dirty="0">
                <a:latin typeface="+mj-lt"/>
              </a:rPr>
              <a:t>¿Existe la suerte?</a:t>
            </a:r>
          </a:p>
          <a:p>
            <a:pPr marL="457200" lvl="1" indent="0" algn="just">
              <a:buNone/>
            </a:pPr>
            <a:r>
              <a:rPr lang="es-MX" dirty="0">
                <a:latin typeface="+mj-lt"/>
              </a:rPr>
              <a:t>De 500 estrategias simuladas*, </a:t>
            </a:r>
          </a:p>
          <a:p>
            <a:pPr marL="457200" lvl="1" indent="0" algn="just">
              <a:buNone/>
            </a:pPr>
            <a:r>
              <a:rPr lang="es-MX" dirty="0">
                <a:latin typeface="+mj-lt"/>
              </a:rPr>
              <a:t>el modelo vence al 78% de estas.</a:t>
            </a:r>
          </a:p>
          <a:p>
            <a:pPr lvl="1" algn="just"/>
            <a:endParaRPr lang="es-MX" dirty="0">
              <a:latin typeface="+mj-lt"/>
            </a:endParaRPr>
          </a:p>
          <a:p>
            <a:pPr algn="just"/>
            <a:endParaRPr lang="es-MX" dirty="0">
              <a:latin typeface="+mj-lt"/>
            </a:endParaRPr>
          </a:p>
          <a:p>
            <a:pPr algn="just"/>
            <a:endParaRPr lang="es-MX" dirty="0">
              <a:latin typeface="+mj-lt"/>
            </a:endParaRPr>
          </a:p>
          <a:p>
            <a:pPr algn="just"/>
            <a:endParaRPr lang="es-MX" dirty="0">
              <a:latin typeface="+mj-lt"/>
            </a:endParaRPr>
          </a:p>
          <a:p>
            <a:pPr algn="just"/>
            <a:r>
              <a:rPr lang="es-MX" b="1" dirty="0">
                <a:latin typeface="+mj-lt"/>
              </a:rPr>
              <a:t>Validación de supuestos</a:t>
            </a:r>
          </a:p>
          <a:p>
            <a:pPr lvl="1" algn="just"/>
            <a:r>
              <a:rPr lang="en-US" dirty="0" err="1">
                <a:latin typeface="+mj-lt"/>
              </a:rPr>
              <a:t>Notar</a:t>
            </a:r>
            <a:r>
              <a:rPr lang="en-US" dirty="0">
                <a:latin typeface="+mj-lt"/>
              </a:rPr>
              <a:t> que </a:t>
            </a:r>
            <a:r>
              <a:rPr lang="en-US" dirty="0" err="1">
                <a:latin typeface="+mj-lt"/>
              </a:rPr>
              <a:t>el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mejor</a:t>
            </a:r>
            <a:r>
              <a:rPr lang="en-US" dirty="0">
                <a:latin typeface="+mj-lt"/>
              </a:rPr>
              <a:t> Sharpe Ratio y Log </a:t>
            </a:r>
            <a:r>
              <a:rPr lang="en-US" dirty="0" err="1">
                <a:latin typeface="+mj-lt"/>
              </a:rPr>
              <a:t>Crecimiento</a:t>
            </a:r>
            <a:r>
              <a:rPr lang="en-US" dirty="0">
                <a:latin typeface="+mj-lt"/>
              </a:rPr>
              <a:t> no </a:t>
            </a:r>
            <a:r>
              <a:rPr lang="en-US" dirty="0" err="1">
                <a:latin typeface="+mj-lt"/>
              </a:rPr>
              <a:t>corresponden</a:t>
            </a:r>
            <a:r>
              <a:rPr lang="en-US" dirty="0">
                <a:latin typeface="+mj-lt"/>
              </a:rPr>
              <a:t> al </a:t>
            </a:r>
            <a:r>
              <a:rPr lang="en-US" dirty="0" err="1">
                <a:latin typeface="+mj-lt"/>
              </a:rPr>
              <a:t>mejor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modelo</a:t>
            </a:r>
            <a:r>
              <a:rPr lang="en-US" dirty="0">
                <a:latin typeface="+mj-lt"/>
              </a:rPr>
              <a:t>.</a:t>
            </a:r>
          </a:p>
          <a:p>
            <a:pPr lvl="1" algn="just"/>
            <a:r>
              <a:rPr lang="en-US" dirty="0">
                <a:latin typeface="+mj-lt"/>
              </a:rPr>
              <a:t>De las </a:t>
            </a:r>
            <a:r>
              <a:rPr lang="en-US" dirty="0" err="1">
                <a:latin typeface="+mj-lt"/>
              </a:rPr>
              <a:t>estrategias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simuladas</a:t>
            </a:r>
            <a:r>
              <a:rPr lang="en-US" dirty="0">
                <a:latin typeface="+mj-lt"/>
              </a:rPr>
              <a:t>, no </a:t>
            </a:r>
            <a:r>
              <a:rPr lang="en-US" dirty="0" err="1">
                <a:latin typeface="+mj-lt"/>
              </a:rPr>
              <a:t>existe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evidencia</a:t>
            </a:r>
            <a:r>
              <a:rPr lang="en-US" dirty="0">
                <a:latin typeface="+mj-lt"/>
              </a:rPr>
              <a:t> de </a:t>
            </a:r>
            <a:r>
              <a:rPr lang="en-US" dirty="0" err="1">
                <a:latin typeface="+mj-lt"/>
              </a:rPr>
              <a:t>correlación</a:t>
            </a:r>
            <a:r>
              <a:rPr lang="en-US" dirty="0">
                <a:latin typeface="+mj-lt"/>
              </a:rPr>
              <a:t> lineal entre la </a:t>
            </a:r>
          </a:p>
          <a:p>
            <a:pPr marL="457200" lvl="1" indent="0" algn="just">
              <a:buNone/>
            </a:pPr>
            <a:r>
              <a:rPr lang="en-US" dirty="0" err="1">
                <a:latin typeface="+mj-lt"/>
              </a:rPr>
              <a:t>riqueza</a:t>
            </a:r>
            <a:r>
              <a:rPr lang="en-US" dirty="0">
                <a:latin typeface="+mj-lt"/>
              </a:rPr>
              <a:t> final y </a:t>
            </a:r>
            <a:r>
              <a:rPr lang="en-US" dirty="0" err="1">
                <a:latin typeface="+mj-lt"/>
              </a:rPr>
              <a:t>el</a:t>
            </a:r>
            <a:r>
              <a:rPr lang="en-US" dirty="0">
                <a:latin typeface="+mj-lt"/>
              </a:rPr>
              <a:t> Log </a:t>
            </a:r>
            <a:r>
              <a:rPr lang="en-US" dirty="0" err="1">
                <a:latin typeface="+mj-lt"/>
              </a:rPr>
              <a:t>Crecimiento</a:t>
            </a:r>
            <a:r>
              <a:rPr lang="en-US" dirty="0">
                <a:latin typeface="+mj-lt"/>
              </a:rPr>
              <a:t>**. </a:t>
            </a:r>
          </a:p>
          <a:p>
            <a:pPr marL="0" indent="0" algn="just">
              <a:buNone/>
            </a:pPr>
            <a:endParaRPr lang="en-US" dirty="0">
              <a:latin typeface="+mj-lt"/>
            </a:endParaRPr>
          </a:p>
          <a:p>
            <a:pPr marL="0" indent="0" algn="just">
              <a:buNone/>
            </a:pPr>
            <a:endParaRPr lang="en-US" dirty="0">
              <a:latin typeface="+mj-lt"/>
            </a:endParaRPr>
          </a:p>
        </p:txBody>
      </p:sp>
      <p:pic>
        <p:nvPicPr>
          <p:cNvPr id="7" name="Imagen 6" descr="Dibujo en blanco y negro&#10;&#10;Descripción generada automáticamente con confianza media">
            <a:extLst>
              <a:ext uri="{FF2B5EF4-FFF2-40B4-BE49-F238E27FC236}">
                <a16:creationId xmlns:a16="http://schemas.microsoft.com/office/drawing/2014/main" id="{3281AD8B-2075-4FF9-9958-7C5DC7C405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3062" y="752181"/>
            <a:ext cx="3498484" cy="2612976"/>
          </a:xfrm>
          <a:prstGeom prst="rect">
            <a:avLst/>
          </a:prstGeom>
        </p:spPr>
      </p:pic>
      <p:pic>
        <p:nvPicPr>
          <p:cNvPr id="9" name="Imagen 8" descr="Imagen que contiene Histograma&#10;&#10;Descripción generada automáticamente">
            <a:extLst>
              <a:ext uri="{FF2B5EF4-FFF2-40B4-BE49-F238E27FC236}">
                <a16:creationId xmlns:a16="http://schemas.microsoft.com/office/drawing/2014/main" id="{4781BB5A-1EC4-4CA7-AE0C-86212DB572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7287" y="736777"/>
            <a:ext cx="3898724" cy="2681925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01A11F0-F92A-4D69-B40E-ED77FBE532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7845" y="3521220"/>
            <a:ext cx="266700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1" name="Tabla 10">
            <a:extLst>
              <a:ext uri="{FF2B5EF4-FFF2-40B4-BE49-F238E27FC236}">
                <a16:creationId xmlns:a16="http://schemas.microsoft.com/office/drawing/2014/main" id="{4D0A547E-CE0E-476E-B082-E14E30ACE1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7724182"/>
              </p:ext>
            </p:extLst>
          </p:nvPr>
        </p:nvGraphicFramePr>
        <p:xfrm>
          <a:off x="429125" y="4860179"/>
          <a:ext cx="7882854" cy="1280160"/>
        </p:xfrm>
        <a:graphic>
          <a:graphicData uri="http://schemas.openxmlformats.org/drawingml/2006/table">
            <a:tbl>
              <a:tblPr/>
              <a:tblGrid>
                <a:gridCol w="725129">
                  <a:extLst>
                    <a:ext uri="{9D8B030D-6E8A-4147-A177-3AD203B41FA5}">
                      <a16:colId xmlns:a16="http://schemas.microsoft.com/office/drawing/2014/main" val="489474457"/>
                    </a:ext>
                  </a:extLst>
                </a:gridCol>
                <a:gridCol w="1356693">
                  <a:extLst>
                    <a:ext uri="{9D8B030D-6E8A-4147-A177-3AD203B41FA5}">
                      <a16:colId xmlns:a16="http://schemas.microsoft.com/office/drawing/2014/main" val="1515269829"/>
                    </a:ext>
                  </a:extLst>
                </a:gridCol>
                <a:gridCol w="725129">
                  <a:extLst>
                    <a:ext uri="{9D8B030D-6E8A-4147-A177-3AD203B41FA5}">
                      <a16:colId xmlns:a16="http://schemas.microsoft.com/office/drawing/2014/main" val="2082432764"/>
                    </a:ext>
                  </a:extLst>
                </a:gridCol>
                <a:gridCol w="725129">
                  <a:extLst>
                    <a:ext uri="{9D8B030D-6E8A-4147-A177-3AD203B41FA5}">
                      <a16:colId xmlns:a16="http://schemas.microsoft.com/office/drawing/2014/main" val="3262543366"/>
                    </a:ext>
                  </a:extLst>
                </a:gridCol>
                <a:gridCol w="725129">
                  <a:extLst>
                    <a:ext uri="{9D8B030D-6E8A-4147-A177-3AD203B41FA5}">
                      <a16:colId xmlns:a16="http://schemas.microsoft.com/office/drawing/2014/main" val="4097427139"/>
                    </a:ext>
                  </a:extLst>
                </a:gridCol>
                <a:gridCol w="725129">
                  <a:extLst>
                    <a:ext uri="{9D8B030D-6E8A-4147-A177-3AD203B41FA5}">
                      <a16:colId xmlns:a16="http://schemas.microsoft.com/office/drawing/2014/main" val="3633795647"/>
                    </a:ext>
                  </a:extLst>
                </a:gridCol>
                <a:gridCol w="725129">
                  <a:extLst>
                    <a:ext uri="{9D8B030D-6E8A-4147-A177-3AD203B41FA5}">
                      <a16:colId xmlns:a16="http://schemas.microsoft.com/office/drawing/2014/main" val="868943561"/>
                    </a:ext>
                  </a:extLst>
                </a:gridCol>
                <a:gridCol w="725129">
                  <a:extLst>
                    <a:ext uri="{9D8B030D-6E8A-4147-A177-3AD203B41FA5}">
                      <a16:colId xmlns:a16="http://schemas.microsoft.com/office/drawing/2014/main" val="228138701"/>
                    </a:ext>
                  </a:extLst>
                </a:gridCol>
                <a:gridCol w="725129">
                  <a:extLst>
                    <a:ext uri="{9D8B030D-6E8A-4147-A177-3AD203B41FA5}">
                      <a16:colId xmlns:a16="http://schemas.microsoft.com/office/drawing/2014/main" val="1367760926"/>
                    </a:ext>
                  </a:extLst>
                </a:gridCol>
                <a:gridCol w="725129">
                  <a:extLst>
                    <a:ext uri="{9D8B030D-6E8A-4147-A177-3AD203B41FA5}">
                      <a16:colId xmlns:a16="http://schemas.microsoft.com/office/drawing/2014/main" val="2365020205"/>
                    </a:ext>
                  </a:extLst>
                </a:gridCol>
              </a:tblGrid>
              <a:tr h="182880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Modelo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Estrategia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Markowitz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Kelly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Kelly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Markowitz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Kelly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Markowitz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Kelly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Markowitz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86772532"/>
                  </a:ext>
                </a:extLst>
              </a:tr>
              <a:tr h="18288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Restricción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Con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Con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Sin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Sin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Con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Sin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Sin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Con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93526883"/>
                  </a:ext>
                </a:extLst>
              </a:tr>
              <a:tr h="18288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Fracción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17%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17%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17%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17%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80421115"/>
                  </a:ext>
                </a:extLst>
              </a:tr>
              <a:tr h="182880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Métricas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Riqueza Final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135%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111%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102%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97%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24%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16%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3%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68195879"/>
                  </a:ext>
                </a:extLst>
              </a:tr>
              <a:tr h="18288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 err="1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Promedio</a:t>
                      </a:r>
                      <a:r>
                        <a:rPr lang="en-US" sz="1100" b="1" i="0" u="none" strike="noStrike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 Sharpe</a:t>
                      </a:r>
                    </a:p>
                  </a:txBody>
                  <a:tcPr marL="7620" marR="7620" marT="7620" marB="0" anchor="b"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0.62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0.58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0.64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1.41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0.58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1.41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0.64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0.62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7009738"/>
                  </a:ext>
                </a:extLst>
              </a:tr>
              <a:tr h="18288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 err="1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Promedio</a:t>
                      </a:r>
                      <a:r>
                        <a:rPr lang="en-US" sz="1100" b="1" i="0" u="none" strike="noStrike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 Log Growth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0.06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0.06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0.07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0.04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0.21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0.16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0.23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-inf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338591"/>
                  </a:ext>
                </a:extLst>
              </a:tr>
              <a:tr h="18288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Promedio</a:t>
                      </a: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Varianza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0.01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0.02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0.02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0.00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0.56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0.13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0.54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0.38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3478660"/>
                  </a:ext>
                </a:extLst>
              </a:tr>
            </a:tbl>
          </a:graphicData>
        </a:graphic>
      </p:graphicFrame>
      <p:sp>
        <p:nvSpPr>
          <p:cNvPr id="10" name="Elipse 9">
            <a:extLst>
              <a:ext uri="{FF2B5EF4-FFF2-40B4-BE49-F238E27FC236}">
                <a16:creationId xmlns:a16="http://schemas.microsoft.com/office/drawing/2014/main" id="{B0A54FFF-754D-4644-A810-6F1CD8EADBDA}"/>
              </a:ext>
            </a:extLst>
          </p:cNvPr>
          <p:cNvSpPr/>
          <p:nvPr/>
        </p:nvSpPr>
        <p:spPr>
          <a:xfrm>
            <a:off x="5535828" y="5770835"/>
            <a:ext cx="502508" cy="181232"/>
          </a:xfrm>
          <a:prstGeom prst="ellips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1BA2E340-17A2-4033-A767-C80012E4FB92}"/>
              </a:ext>
            </a:extLst>
          </p:cNvPr>
          <p:cNvSpPr/>
          <p:nvPr/>
        </p:nvSpPr>
        <p:spPr>
          <a:xfrm>
            <a:off x="4815018" y="5585484"/>
            <a:ext cx="502508" cy="181232"/>
          </a:xfrm>
          <a:prstGeom prst="ellips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5F0920F7-A8EF-4F36-B2AB-E14E684903CA}"/>
              </a:ext>
            </a:extLst>
          </p:cNvPr>
          <p:cNvSpPr/>
          <p:nvPr/>
        </p:nvSpPr>
        <p:spPr>
          <a:xfrm>
            <a:off x="6236045" y="5597841"/>
            <a:ext cx="502508" cy="181232"/>
          </a:xfrm>
          <a:prstGeom prst="ellips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DF252D0A-F55B-43C1-A362-75E8E4F5A551}"/>
              </a:ext>
            </a:extLst>
          </p:cNvPr>
          <p:cNvSpPr/>
          <p:nvPr/>
        </p:nvSpPr>
        <p:spPr>
          <a:xfrm>
            <a:off x="2615514" y="5585485"/>
            <a:ext cx="502508" cy="181232"/>
          </a:xfrm>
          <a:prstGeom prst="ellipse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358043E4-5D6B-41E3-A6B7-E58A838F9259}"/>
              </a:ext>
            </a:extLst>
          </p:cNvPr>
          <p:cNvSpPr/>
          <p:nvPr/>
        </p:nvSpPr>
        <p:spPr>
          <a:xfrm>
            <a:off x="2619633" y="5770837"/>
            <a:ext cx="502508" cy="181232"/>
          </a:xfrm>
          <a:prstGeom prst="ellipse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uadroTexto 16">
                <a:extLst>
                  <a:ext uri="{FF2B5EF4-FFF2-40B4-BE49-F238E27FC236}">
                    <a16:creationId xmlns:a16="http://schemas.microsoft.com/office/drawing/2014/main" id="{9EC680D4-1C9C-43A1-80AD-5CE2D5E69186}"/>
                  </a:ext>
                </a:extLst>
              </p:cNvPr>
              <p:cNvSpPr txBox="1"/>
              <p:nvPr/>
            </p:nvSpPr>
            <p:spPr>
              <a:xfrm>
                <a:off x="211209" y="6198517"/>
                <a:ext cx="11500021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solidFill>
                      <a:schemeClr val="bg2"/>
                    </a:solidFill>
                  </a:rPr>
                  <a:t>* Se </a:t>
                </a:r>
                <a:r>
                  <a:rPr lang="en-US" sz="1100" dirty="0" err="1">
                    <a:solidFill>
                      <a:schemeClr val="bg2"/>
                    </a:solidFill>
                  </a:rPr>
                  <a:t>simulan</a:t>
                </a:r>
                <a:r>
                  <a:rPr lang="en-US" sz="1100" dirty="0">
                    <a:solidFill>
                      <a:schemeClr val="bg2"/>
                    </a:solidFill>
                  </a:rPr>
                  <a:t> 500 </a:t>
                </a:r>
                <a:r>
                  <a:rPr lang="en-US" sz="1100" dirty="0" err="1">
                    <a:solidFill>
                      <a:schemeClr val="bg2"/>
                    </a:solidFill>
                  </a:rPr>
                  <a:t>apuestas</a:t>
                </a:r>
                <a:r>
                  <a:rPr lang="en-US" sz="1100" dirty="0">
                    <a:solidFill>
                      <a:schemeClr val="bg2"/>
                    </a:solidFill>
                  </a:rPr>
                  <a:t> </a:t>
                </a:r>
                <a:r>
                  <a:rPr lang="en-US" sz="1100" dirty="0" err="1">
                    <a:solidFill>
                      <a:schemeClr val="bg2"/>
                    </a:solidFill>
                  </a:rPr>
                  <a:t>mediante</a:t>
                </a:r>
                <a:r>
                  <a:rPr lang="en-US" sz="1100" dirty="0">
                    <a:solidFill>
                      <a:schemeClr val="bg2"/>
                    </a:solidFill>
                  </a:rPr>
                  <a:t> Dirichlet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100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MX" sz="1100" b="1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</m:oMath>
                </a14:m>
                <a:r>
                  <a:rPr lang="en-US" sz="1100" dirty="0">
                    <a:solidFill>
                      <a:schemeClr val="bg2"/>
                    </a:solidFill>
                  </a:rPr>
                  <a:t> para </a:t>
                </a:r>
                <a:r>
                  <a:rPr lang="en-US" sz="1100" dirty="0" err="1">
                    <a:solidFill>
                      <a:schemeClr val="bg2"/>
                    </a:solidFill>
                  </a:rPr>
                  <a:t>cada</a:t>
                </a:r>
                <a:r>
                  <a:rPr lang="en-US" sz="1100" dirty="0">
                    <a:solidFill>
                      <a:schemeClr val="bg2"/>
                    </a:solidFill>
                  </a:rPr>
                  <a:t> jornada del conjunto de </a:t>
                </a:r>
                <a:r>
                  <a:rPr lang="en-US" sz="1100" dirty="0" err="1">
                    <a:solidFill>
                      <a:schemeClr val="bg2"/>
                    </a:solidFill>
                  </a:rPr>
                  <a:t>prueba</a:t>
                </a:r>
                <a:r>
                  <a:rPr lang="en-US" sz="1100" dirty="0">
                    <a:solidFill>
                      <a:schemeClr val="bg2"/>
                    </a:solidFill>
                  </a:rPr>
                  <a:t> </a:t>
                </a:r>
                <a:r>
                  <a:rPr lang="en-US" sz="1100" dirty="0" err="1">
                    <a:solidFill>
                      <a:schemeClr val="bg2"/>
                    </a:solidFill>
                  </a:rPr>
                  <a:t>en</a:t>
                </a:r>
                <a:r>
                  <a:rPr lang="en-US" sz="1100" dirty="0">
                    <a:solidFill>
                      <a:schemeClr val="bg2"/>
                    </a:solidFill>
                  </a:rPr>
                  <a:t> </a:t>
                </a:r>
                <a:r>
                  <a:rPr lang="en-US" sz="1100" i="1" dirty="0" err="1">
                    <a:solidFill>
                      <a:schemeClr val="bg2"/>
                    </a:solidFill>
                  </a:rPr>
                  <a:t>todos</a:t>
                </a:r>
                <a:r>
                  <a:rPr lang="en-US" sz="1100" dirty="0">
                    <a:solidFill>
                      <a:schemeClr val="bg2"/>
                    </a:solidFill>
                  </a:rPr>
                  <a:t> los </a:t>
                </a:r>
                <a:r>
                  <a:rPr lang="en-US" sz="1100" dirty="0" err="1">
                    <a:solidFill>
                      <a:schemeClr val="bg2"/>
                    </a:solidFill>
                  </a:rPr>
                  <a:t>posibles</a:t>
                </a:r>
                <a:r>
                  <a:rPr lang="en-US" sz="1100" dirty="0">
                    <a:solidFill>
                      <a:schemeClr val="bg2"/>
                    </a:solidFill>
                  </a:rPr>
                  <a:t> </a:t>
                </a:r>
                <a:r>
                  <a:rPr lang="en-US" sz="1100" dirty="0" err="1">
                    <a:solidFill>
                      <a:schemeClr val="bg2"/>
                    </a:solidFill>
                  </a:rPr>
                  <a:t>eventos</a:t>
                </a:r>
                <a:r>
                  <a:rPr lang="en-US" sz="1100" dirty="0">
                    <a:solidFill>
                      <a:schemeClr val="bg2"/>
                    </a:solidFill>
                  </a:rPr>
                  <a:t>. Las </a:t>
                </a:r>
                <a:r>
                  <a:rPr lang="en-US" sz="1100" dirty="0" err="1">
                    <a:solidFill>
                      <a:schemeClr val="bg2"/>
                    </a:solidFill>
                  </a:rPr>
                  <a:t>estrategias</a:t>
                </a:r>
                <a:r>
                  <a:rPr lang="en-US" sz="1100" dirty="0">
                    <a:solidFill>
                      <a:schemeClr val="bg2"/>
                    </a:solidFill>
                  </a:rPr>
                  <a:t> </a:t>
                </a:r>
                <a:r>
                  <a:rPr lang="en-US" sz="1100" dirty="0" err="1">
                    <a:solidFill>
                      <a:schemeClr val="bg2"/>
                    </a:solidFill>
                  </a:rPr>
                  <a:t>están</a:t>
                </a:r>
                <a:r>
                  <a:rPr lang="en-US" sz="1100" dirty="0">
                    <a:solidFill>
                      <a:schemeClr val="bg2"/>
                    </a:solidFill>
                  </a:rPr>
                  <a:t> </a:t>
                </a:r>
                <a:r>
                  <a:rPr lang="en-US" sz="1100" dirty="0" err="1">
                    <a:solidFill>
                      <a:schemeClr val="bg2"/>
                    </a:solidFill>
                  </a:rPr>
                  <a:t>acotadas</a:t>
                </a:r>
                <a:r>
                  <a:rPr lang="en-US" sz="1100" dirty="0">
                    <a:solidFill>
                      <a:schemeClr val="bg2"/>
                    </a:solidFill>
                  </a:rPr>
                  <a:t> a la </a:t>
                </a:r>
                <a:r>
                  <a:rPr lang="en-US" sz="1100" dirty="0" err="1">
                    <a:solidFill>
                      <a:schemeClr val="bg2"/>
                    </a:solidFill>
                  </a:rPr>
                  <a:t>fracción</a:t>
                </a:r>
                <a:r>
                  <a:rPr lang="en-US" sz="1100" dirty="0">
                    <a:solidFill>
                      <a:schemeClr val="bg2"/>
                    </a:solidFill>
                  </a:rPr>
                  <a:t> </a:t>
                </a:r>
                <a:r>
                  <a:rPr lang="en-US" sz="1100" dirty="0" err="1">
                    <a:solidFill>
                      <a:schemeClr val="bg2"/>
                    </a:solidFill>
                  </a:rPr>
                  <a:t>empírica</a:t>
                </a:r>
                <a:r>
                  <a:rPr lang="en-US" sz="1100" dirty="0">
                    <a:solidFill>
                      <a:schemeClr val="bg2"/>
                    </a:solidFill>
                  </a:rPr>
                  <a:t> f = 17%.</a:t>
                </a:r>
              </a:p>
              <a:p>
                <a:r>
                  <a:rPr lang="en-US" sz="1100" dirty="0">
                    <a:solidFill>
                      <a:schemeClr val="bg2"/>
                    </a:solidFill>
                  </a:rPr>
                  <a:t>** La </a:t>
                </a:r>
                <a:r>
                  <a:rPr lang="en-US" sz="1100" dirty="0" err="1">
                    <a:solidFill>
                      <a:schemeClr val="bg2"/>
                    </a:solidFill>
                  </a:rPr>
                  <a:t>prueba</a:t>
                </a:r>
                <a:r>
                  <a:rPr lang="en-US" sz="1100" dirty="0">
                    <a:solidFill>
                      <a:schemeClr val="bg2"/>
                    </a:solidFill>
                  </a:rPr>
                  <a:t> de </a:t>
                </a:r>
                <a:r>
                  <a:rPr lang="en-US" sz="1100" dirty="0" err="1">
                    <a:solidFill>
                      <a:schemeClr val="bg2"/>
                    </a:solidFill>
                  </a:rPr>
                  <a:t>hipótesis</a:t>
                </a:r>
                <a:r>
                  <a:rPr lang="en-US" sz="1100" dirty="0">
                    <a:solidFill>
                      <a:schemeClr val="bg2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100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100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100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100" i="1" dirty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= 0 </m:t>
                    </m:r>
                  </m:oMath>
                </a14:m>
                <a:r>
                  <a:rPr lang="en-US" sz="1100" dirty="0">
                    <a:solidFill>
                      <a:schemeClr val="bg2"/>
                    </a:solidFill>
                  </a:rPr>
                  <a:t>, para las </a:t>
                </a:r>
                <a:r>
                  <a:rPr lang="en-US" sz="1100" dirty="0" err="1">
                    <a:solidFill>
                      <a:schemeClr val="bg2"/>
                    </a:solidFill>
                  </a:rPr>
                  <a:t>riquezas</a:t>
                </a:r>
                <a:r>
                  <a:rPr lang="en-US" sz="1100" dirty="0">
                    <a:solidFill>
                      <a:schemeClr val="bg2"/>
                    </a:solidFill>
                  </a:rPr>
                  <a:t> finales de las 500 </a:t>
                </a:r>
                <a:r>
                  <a:rPr lang="en-US" sz="1100" dirty="0" err="1">
                    <a:solidFill>
                      <a:schemeClr val="bg2"/>
                    </a:solidFill>
                  </a:rPr>
                  <a:t>simulaciones</a:t>
                </a:r>
                <a:r>
                  <a:rPr lang="en-US" sz="1100" dirty="0">
                    <a:solidFill>
                      <a:schemeClr val="bg2"/>
                    </a:solidFill>
                  </a:rPr>
                  <a:t>, </a:t>
                </a:r>
                <a:r>
                  <a:rPr lang="en-US" sz="1100" dirty="0" err="1">
                    <a:solidFill>
                      <a:schemeClr val="bg2"/>
                    </a:solidFill>
                  </a:rPr>
                  <a:t>tiene</a:t>
                </a:r>
                <a:r>
                  <a:rPr lang="en-US" sz="1100" dirty="0">
                    <a:solidFill>
                      <a:schemeClr val="bg2"/>
                    </a:solidFill>
                  </a:rPr>
                  <a:t> una </a:t>
                </a:r>
                <a:r>
                  <a:rPr lang="en-US" sz="1100" dirty="0" err="1">
                    <a:solidFill>
                      <a:schemeClr val="bg2"/>
                    </a:solidFill>
                  </a:rPr>
                  <a:t>probabilidad</a:t>
                </a:r>
                <a:r>
                  <a:rPr lang="en-US" sz="1100" dirty="0">
                    <a:solidFill>
                      <a:schemeClr val="bg2"/>
                    </a:solidFill>
                  </a:rPr>
                  <a:t> (p-value) de 0.595.</a:t>
                </a:r>
              </a:p>
            </p:txBody>
          </p:sp>
        </mc:Choice>
        <mc:Fallback xmlns="">
          <p:sp>
            <p:nvSpPr>
              <p:cNvPr id="17" name="CuadroTexto 16">
                <a:extLst>
                  <a:ext uri="{FF2B5EF4-FFF2-40B4-BE49-F238E27FC236}">
                    <a16:creationId xmlns:a16="http://schemas.microsoft.com/office/drawing/2014/main" id="{9EC680D4-1C9C-43A1-80AD-5CE2D5E691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209" y="6198517"/>
                <a:ext cx="11500021" cy="430887"/>
              </a:xfrm>
              <a:prstGeom prst="rect">
                <a:avLst/>
              </a:prstGeom>
              <a:blipFill>
                <a:blip r:embed="rId6"/>
                <a:stretch>
                  <a:fillRect b="-84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615450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16C7CF-7661-4D53-9338-0E409A497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Futuras Investigaciones</a:t>
            </a:r>
            <a:endParaRPr lang="en-US" dirty="0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833D4217-4449-4741-A4D6-08D7F919A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8E64C-F43D-4FC1-833E-211F50B2A834}" type="slidenum">
              <a:rPr lang="es-419" smtClean="0"/>
              <a:t>34</a:t>
            </a:fld>
            <a:endParaRPr lang="es-419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45BFEEB-9EF0-4FCA-A21E-63E936DF099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MX" dirty="0"/>
              <a:t>Futuras Investigaciones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Marcador de contenido 4">
                <a:extLst>
                  <a:ext uri="{FF2B5EF4-FFF2-40B4-BE49-F238E27FC236}">
                    <a16:creationId xmlns:a16="http://schemas.microsoft.com/office/drawing/2014/main" id="{E57F0D48-8EE8-4D27-8272-317DE8625A00}"/>
                  </a:ext>
                </a:extLst>
              </p:cNvPr>
              <p:cNvSpPr>
                <a:spLocks noGrp="1"/>
              </p:cNvSpPr>
              <p:nvPr>
                <p:ph sz="quarter" idx="14"/>
              </p:nvPr>
            </p:nvSpPr>
            <p:spPr/>
            <p:txBody>
              <a:bodyPr numCol="2"/>
              <a:lstStyle/>
              <a:p>
                <a:pPr marL="457200" indent="-457200" algn="just">
                  <a:buFont typeface="+mj-lt"/>
                  <a:buAutoNum type="arabicPeriod"/>
                </a:pPr>
                <a:r>
                  <a:rPr lang="es-MX" b="1" dirty="0">
                    <a:latin typeface="+mj-lt"/>
                  </a:rPr>
                  <a:t>Modelos Estadísticos</a:t>
                </a:r>
              </a:p>
              <a:p>
                <a:pPr lvl="1" algn="just"/>
                <a:r>
                  <a:rPr lang="es-MX" dirty="0">
                    <a:latin typeface="+mj-lt"/>
                  </a:rPr>
                  <a:t>Diferentes modelos de aprendizaje:</a:t>
                </a:r>
              </a:p>
              <a:p>
                <a:pPr lvl="2" algn="just"/>
                <a:r>
                  <a:rPr lang="en-US" dirty="0">
                    <a:latin typeface="+mj-lt"/>
                  </a:rPr>
                  <a:t>Redes </a:t>
                </a:r>
                <a:r>
                  <a:rPr lang="en-US" dirty="0" err="1">
                    <a:latin typeface="+mj-lt"/>
                  </a:rPr>
                  <a:t>Neuronales</a:t>
                </a:r>
                <a:r>
                  <a:rPr lang="en-US" dirty="0">
                    <a:latin typeface="+mj-lt"/>
                  </a:rPr>
                  <a:t> </a:t>
                </a:r>
                <a:r>
                  <a:rPr lang="en-US" dirty="0" err="1">
                    <a:latin typeface="+mj-lt"/>
                  </a:rPr>
                  <a:t>Convolucionales</a:t>
                </a:r>
                <a:r>
                  <a:rPr lang="en-US" dirty="0">
                    <a:latin typeface="+mj-lt"/>
                  </a:rPr>
                  <a:t> (CNN)</a:t>
                </a:r>
              </a:p>
              <a:p>
                <a:pPr lvl="2" algn="just"/>
                <a:r>
                  <a:rPr lang="en-US" dirty="0">
                    <a:latin typeface="+mj-lt"/>
                  </a:rPr>
                  <a:t>Redes </a:t>
                </a:r>
                <a:r>
                  <a:rPr lang="en-US" dirty="0" err="1">
                    <a:latin typeface="+mj-lt"/>
                  </a:rPr>
                  <a:t>Neuronales</a:t>
                </a:r>
                <a:r>
                  <a:rPr lang="en-US" dirty="0">
                    <a:latin typeface="+mj-lt"/>
                  </a:rPr>
                  <a:t> </a:t>
                </a:r>
                <a:r>
                  <a:rPr lang="en-US" dirty="0" err="1">
                    <a:latin typeface="+mj-lt"/>
                  </a:rPr>
                  <a:t>Recurrentes</a:t>
                </a:r>
                <a:r>
                  <a:rPr lang="en-US" dirty="0">
                    <a:latin typeface="+mj-lt"/>
                  </a:rPr>
                  <a:t> (RNN)</a:t>
                </a:r>
              </a:p>
              <a:p>
                <a:pPr lvl="2" algn="just"/>
                <a:r>
                  <a:rPr lang="en-US" dirty="0" err="1">
                    <a:latin typeface="+mj-lt"/>
                  </a:rPr>
                  <a:t>Máquinas</a:t>
                </a:r>
                <a:r>
                  <a:rPr lang="en-US" dirty="0">
                    <a:latin typeface="+mj-lt"/>
                  </a:rPr>
                  <a:t> de </a:t>
                </a:r>
                <a:r>
                  <a:rPr lang="en-US" dirty="0" err="1">
                    <a:latin typeface="+mj-lt"/>
                  </a:rPr>
                  <a:t>Soporte</a:t>
                </a:r>
                <a:r>
                  <a:rPr lang="en-US" dirty="0">
                    <a:latin typeface="+mj-lt"/>
                  </a:rPr>
                  <a:t> Vectorial (SVM)</a:t>
                </a:r>
              </a:p>
              <a:p>
                <a:pPr lvl="2" algn="just"/>
                <a:r>
                  <a:rPr lang="en-US" dirty="0">
                    <a:latin typeface="+mj-lt"/>
                  </a:rPr>
                  <a:t>Bosques </a:t>
                </a:r>
                <a:r>
                  <a:rPr lang="en-US" dirty="0" err="1">
                    <a:latin typeface="+mj-lt"/>
                  </a:rPr>
                  <a:t>Aleatorios</a:t>
                </a:r>
                <a:endParaRPr lang="en-US" dirty="0">
                  <a:latin typeface="+mj-lt"/>
                </a:endParaRPr>
              </a:p>
              <a:p>
                <a:pPr lvl="2" algn="just"/>
                <a:r>
                  <a:rPr lang="en-US" dirty="0" err="1">
                    <a:latin typeface="+mj-lt"/>
                  </a:rPr>
                  <a:t>Modelos</a:t>
                </a:r>
                <a:r>
                  <a:rPr lang="en-US" dirty="0">
                    <a:latin typeface="+mj-lt"/>
                  </a:rPr>
                  <a:t> </a:t>
                </a:r>
                <a:r>
                  <a:rPr lang="en-US" dirty="0" err="1">
                    <a:latin typeface="+mj-lt"/>
                  </a:rPr>
                  <a:t>Lineales</a:t>
                </a:r>
                <a:r>
                  <a:rPr lang="en-US" dirty="0">
                    <a:latin typeface="+mj-lt"/>
                  </a:rPr>
                  <a:t> (Dixon-Coles)</a:t>
                </a:r>
              </a:p>
              <a:p>
                <a:pPr lvl="1" algn="just"/>
                <a:r>
                  <a:rPr lang="en-US" dirty="0" err="1">
                    <a:latin typeface="+mj-lt"/>
                  </a:rPr>
                  <a:t>Ensamble</a:t>
                </a:r>
                <a:r>
                  <a:rPr lang="en-US" dirty="0">
                    <a:latin typeface="+mj-lt"/>
                  </a:rPr>
                  <a:t> de </a:t>
                </a:r>
                <a:r>
                  <a:rPr lang="en-US" dirty="0" err="1">
                    <a:latin typeface="+mj-lt"/>
                  </a:rPr>
                  <a:t>modelos</a:t>
                </a:r>
                <a:endParaRPr lang="en-US" dirty="0">
                  <a:latin typeface="+mj-lt"/>
                </a:endParaRPr>
              </a:p>
              <a:p>
                <a:pPr lvl="1" algn="just"/>
                <a:r>
                  <a:rPr lang="en-US" dirty="0" err="1">
                    <a:latin typeface="+mj-lt"/>
                  </a:rPr>
                  <a:t>Expansión</a:t>
                </a:r>
                <a:r>
                  <a:rPr lang="en-US" dirty="0">
                    <a:latin typeface="+mj-lt"/>
                  </a:rPr>
                  <a:t> de </a:t>
                </a:r>
                <a:r>
                  <a:rPr lang="en-US" dirty="0" err="1">
                    <a:latin typeface="+mj-lt"/>
                  </a:rPr>
                  <a:t>información</a:t>
                </a:r>
                <a:endParaRPr lang="en-US" dirty="0">
                  <a:latin typeface="+mj-lt"/>
                </a:endParaRPr>
              </a:p>
              <a:p>
                <a:pPr lvl="1" algn="just"/>
                <a:r>
                  <a:rPr lang="en-US" dirty="0" err="1">
                    <a:latin typeface="+mj-lt"/>
                  </a:rPr>
                  <a:t>Transferencia</a:t>
                </a:r>
                <a:r>
                  <a:rPr lang="en-US" dirty="0">
                    <a:latin typeface="+mj-lt"/>
                  </a:rPr>
                  <a:t> de </a:t>
                </a:r>
                <a:r>
                  <a:rPr lang="en-US" dirty="0" err="1">
                    <a:latin typeface="+mj-lt"/>
                  </a:rPr>
                  <a:t>Aprendizaje</a:t>
                </a:r>
                <a:endParaRPr lang="en-US" dirty="0">
                  <a:latin typeface="+mj-lt"/>
                </a:endParaRPr>
              </a:p>
              <a:p>
                <a:pPr lvl="1" algn="just"/>
                <a:r>
                  <a:rPr lang="en-US" dirty="0" err="1">
                    <a:latin typeface="+mj-lt"/>
                  </a:rPr>
                  <a:t>Enfoque</a:t>
                </a:r>
                <a:r>
                  <a:rPr lang="en-US" dirty="0">
                    <a:latin typeface="+mj-lt"/>
                  </a:rPr>
                  <a:t> </a:t>
                </a:r>
                <a:r>
                  <a:rPr lang="en-US" dirty="0" err="1">
                    <a:latin typeface="+mj-lt"/>
                  </a:rPr>
                  <a:t>Bayesiano</a:t>
                </a:r>
                <a:endParaRPr lang="en-US" dirty="0">
                  <a:latin typeface="+mj-lt"/>
                </a:endParaRPr>
              </a:p>
              <a:p>
                <a:pPr lvl="1" algn="just"/>
                <a:endParaRPr lang="en-US" dirty="0">
                  <a:latin typeface="+mj-lt"/>
                </a:endParaRPr>
              </a:p>
              <a:p>
                <a:pPr marL="457200" indent="-457200" algn="just">
                  <a:buFont typeface="+mj-lt"/>
                  <a:buAutoNum type="arabicPeriod"/>
                </a:pPr>
                <a:r>
                  <a:rPr lang="en-US" b="1" dirty="0" err="1">
                    <a:latin typeface="+mj-lt"/>
                  </a:rPr>
                  <a:t>Portafolios</a:t>
                </a:r>
                <a:endParaRPr lang="en-US" b="1" dirty="0">
                  <a:latin typeface="+mj-lt"/>
                </a:endParaRPr>
              </a:p>
              <a:p>
                <a:pPr lvl="1" algn="just"/>
                <a:r>
                  <a:rPr lang="en-US" dirty="0" err="1">
                    <a:latin typeface="+mj-lt"/>
                  </a:rPr>
                  <a:t>Regularización</a:t>
                </a:r>
                <a:r>
                  <a:rPr lang="en-US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latin typeface="+mj-lt"/>
                  </a:rPr>
                  <a:t> </a:t>
                </a:r>
              </a:p>
              <a:p>
                <a:pPr lvl="1" algn="just"/>
                <a:r>
                  <a:rPr lang="en-US" dirty="0" err="1">
                    <a:latin typeface="+mj-lt"/>
                  </a:rPr>
                  <a:t>Métodos</a:t>
                </a:r>
                <a:r>
                  <a:rPr lang="en-US" dirty="0">
                    <a:latin typeface="+mj-lt"/>
                  </a:rPr>
                  <a:t> </a:t>
                </a:r>
                <a:r>
                  <a:rPr lang="en-US" dirty="0" err="1">
                    <a:latin typeface="+mj-lt"/>
                  </a:rPr>
                  <a:t>fraccionales</a:t>
                </a:r>
                <a:r>
                  <a:rPr lang="en-US" dirty="0">
                    <a:latin typeface="+mj-lt"/>
                  </a:rPr>
                  <a:t> para Kelly</a:t>
                </a:r>
              </a:p>
              <a:p>
                <a:pPr lvl="1" algn="just"/>
                <a:r>
                  <a:rPr lang="en-US" dirty="0" err="1">
                    <a:latin typeface="+mj-lt"/>
                  </a:rPr>
                  <a:t>Combinación</a:t>
                </a:r>
                <a:r>
                  <a:rPr lang="en-US" dirty="0">
                    <a:latin typeface="+mj-lt"/>
                  </a:rPr>
                  <a:t> de </a:t>
                </a:r>
                <a:r>
                  <a:rPr lang="en-US" dirty="0" err="1">
                    <a:latin typeface="+mj-lt"/>
                  </a:rPr>
                  <a:t>estrategias</a:t>
                </a:r>
                <a:endParaRPr lang="en-US" dirty="0">
                  <a:latin typeface="+mj-lt"/>
                </a:endParaRPr>
              </a:p>
              <a:p>
                <a:pPr lvl="1" algn="just"/>
                <a:endParaRPr lang="en-US" dirty="0">
                  <a:latin typeface="+mj-lt"/>
                </a:endParaRPr>
              </a:p>
              <a:p>
                <a:pPr marL="457200" indent="-457200" algn="just">
                  <a:buFont typeface="+mj-lt"/>
                  <a:buAutoNum type="arabicPeriod"/>
                </a:pPr>
                <a:r>
                  <a:rPr lang="en-US" b="1" dirty="0">
                    <a:latin typeface="+mj-lt"/>
                  </a:rPr>
                  <a:t>General</a:t>
                </a:r>
              </a:p>
              <a:p>
                <a:pPr lvl="1" algn="just"/>
                <a:r>
                  <a:rPr lang="en-US" dirty="0" err="1">
                    <a:latin typeface="+mj-lt"/>
                  </a:rPr>
                  <a:t>Ciencias</a:t>
                </a:r>
                <a:r>
                  <a:rPr lang="en-US" dirty="0">
                    <a:latin typeface="+mj-lt"/>
                  </a:rPr>
                  <a:t> </a:t>
                </a:r>
                <a:r>
                  <a:rPr lang="en-US" dirty="0" err="1">
                    <a:latin typeface="+mj-lt"/>
                  </a:rPr>
                  <a:t>Conductuales</a:t>
                </a:r>
                <a:endParaRPr lang="en-US" dirty="0">
                  <a:latin typeface="+mj-lt"/>
                </a:endParaRPr>
              </a:p>
              <a:p>
                <a:pPr lvl="1" algn="just"/>
                <a:r>
                  <a:rPr lang="en-US" dirty="0" err="1">
                    <a:latin typeface="+mj-lt"/>
                  </a:rPr>
                  <a:t>Aprendizaje</a:t>
                </a:r>
                <a:r>
                  <a:rPr lang="en-US" dirty="0">
                    <a:latin typeface="+mj-lt"/>
                  </a:rPr>
                  <a:t> por </a:t>
                </a:r>
                <a:r>
                  <a:rPr lang="en-US" dirty="0" err="1">
                    <a:latin typeface="+mj-lt"/>
                  </a:rPr>
                  <a:t>Refuerzo</a:t>
                </a:r>
                <a:endParaRPr lang="en-US" dirty="0">
                  <a:latin typeface="+mj-lt"/>
                </a:endParaRPr>
              </a:p>
              <a:p>
                <a:pPr lvl="1" algn="just"/>
                <a:endParaRPr lang="en-US" dirty="0">
                  <a:latin typeface="+mj-lt"/>
                </a:endParaRPr>
              </a:p>
              <a:p>
                <a:pPr algn="just"/>
                <a:endParaRPr lang="en-US" dirty="0">
                  <a:latin typeface="+mj-lt"/>
                </a:endParaRPr>
              </a:p>
              <a:p>
                <a:pPr lvl="2" algn="just"/>
                <a:endParaRPr lang="en-US" dirty="0">
                  <a:latin typeface="+mj-lt"/>
                </a:endParaRPr>
              </a:p>
              <a:p>
                <a:pPr marL="457200" indent="-457200" algn="just">
                  <a:buFont typeface="+mj-lt"/>
                  <a:buAutoNum type="arabicPeriod"/>
                </a:pPr>
                <a:endParaRPr lang="en-US" dirty="0">
                  <a:latin typeface="+mj-lt"/>
                </a:endParaRPr>
              </a:p>
              <a:p>
                <a:pPr lvl="2" algn="just"/>
                <a:endParaRPr lang="en-US" dirty="0">
                  <a:latin typeface="+mj-lt"/>
                </a:endParaRPr>
              </a:p>
              <a:p>
                <a:pPr lvl="1" algn="just"/>
                <a:endParaRPr lang="en-US" dirty="0">
                  <a:latin typeface="+mj-lt"/>
                </a:endParaRPr>
              </a:p>
            </p:txBody>
          </p:sp>
        </mc:Choice>
        <mc:Fallback xmlns="">
          <p:sp>
            <p:nvSpPr>
              <p:cNvPr id="5" name="Marcador de contenido 4">
                <a:extLst>
                  <a:ext uri="{FF2B5EF4-FFF2-40B4-BE49-F238E27FC236}">
                    <a16:creationId xmlns:a16="http://schemas.microsoft.com/office/drawing/2014/main" id="{E57F0D48-8EE8-4D27-8272-317DE8625A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blipFill>
                <a:blip r:embed="rId2"/>
                <a:stretch>
                  <a:fillRect l="-596" t="-13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AD58FA45-4FFB-4DEF-96D4-2884CD377267}"/>
              </a:ext>
            </a:extLst>
          </p:cNvPr>
          <p:cNvSpPr/>
          <p:nvPr/>
        </p:nvSpPr>
        <p:spPr>
          <a:xfrm>
            <a:off x="448734" y="897467"/>
            <a:ext cx="4927600" cy="364066"/>
          </a:xfrm>
          <a:prstGeom prst="round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EFAF304C-0D96-4165-B875-581327CDB70A}"/>
              </a:ext>
            </a:extLst>
          </p:cNvPr>
          <p:cNvSpPr/>
          <p:nvPr/>
        </p:nvSpPr>
        <p:spPr>
          <a:xfrm>
            <a:off x="440268" y="4580477"/>
            <a:ext cx="4927600" cy="364066"/>
          </a:xfrm>
          <a:prstGeom prst="round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6440DE3D-9A93-4780-A33D-180F44106068}"/>
              </a:ext>
            </a:extLst>
          </p:cNvPr>
          <p:cNvSpPr/>
          <p:nvPr/>
        </p:nvSpPr>
        <p:spPr>
          <a:xfrm>
            <a:off x="6002882" y="905933"/>
            <a:ext cx="4927600" cy="364066"/>
          </a:xfrm>
          <a:prstGeom prst="round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294FE2BE-6212-450F-946F-D100823F1E6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5835"/>
          <a:stretch/>
        </p:blipFill>
        <p:spPr>
          <a:xfrm>
            <a:off x="4766719" y="2409713"/>
            <a:ext cx="1329281" cy="1118796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8D54514E-5A58-4AB8-8200-8FD8D989457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3822"/>
          <a:stretch/>
        </p:blipFill>
        <p:spPr>
          <a:xfrm>
            <a:off x="4655587" y="5013064"/>
            <a:ext cx="1440413" cy="1097280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CF9C48CD-7A3E-45E7-8026-C5B4E2FB1AD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3824"/>
          <a:stretch/>
        </p:blipFill>
        <p:spPr>
          <a:xfrm>
            <a:off x="9335173" y="2345167"/>
            <a:ext cx="1373170" cy="1183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8604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C25C9760-6DA9-4786-A3EE-D43347C74882}"/>
              </a:ext>
            </a:extLst>
          </p:cNvPr>
          <p:cNvSpPr txBox="1">
            <a:spLocks/>
          </p:cNvSpPr>
          <p:nvPr/>
        </p:nvSpPr>
        <p:spPr>
          <a:xfrm>
            <a:off x="1126067" y="3128963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accent3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/>
              <a:t>Dudas </a:t>
            </a:r>
            <a:br>
              <a:rPr lang="es-MX"/>
            </a:br>
            <a:r>
              <a:rPr lang="es-MX"/>
              <a:t>Preguntas </a:t>
            </a:r>
            <a:br>
              <a:rPr lang="es-MX"/>
            </a:br>
            <a:r>
              <a:rPr lang="es-MX"/>
              <a:t>Quejas </a:t>
            </a:r>
            <a:br>
              <a:rPr lang="es-MX"/>
            </a:br>
            <a:r>
              <a:rPr lang="es-MX"/>
              <a:t>Sugerencias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460614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12F13F2-9130-4347-B898-8CE79D514B6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Anexos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23687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5C7FEA-0500-4A6E-8DE6-2F47F4192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/>
              <a:t>Anexo 1: Análisis Exploratorio de Datos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27863C28-5768-4040-9AE0-2F741E03F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8E64C-F43D-4FC1-833E-211F50B2A834}" type="slidenum">
              <a:rPr lang="es-419" smtClean="0"/>
              <a:t>37</a:t>
            </a:fld>
            <a:endParaRPr lang="es-419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0DB2731F-E15E-47CF-A977-E57CAC11135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419" dirty="0"/>
              <a:t>Resumen de la Información</a:t>
            </a:r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7652BB85-5342-4B70-954E-2024B2495D64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s-419" dirty="0"/>
              <a:t>Datos de la temporada 14/15 </a:t>
            </a:r>
            <a:r>
              <a:rPr lang="es-419" dirty="0">
                <a:sym typeface="Wingdings" panose="05000000000000000000" pitchFamily="2" charset="2"/>
              </a:rPr>
              <a:t> 20/21.</a:t>
            </a:r>
          </a:p>
          <a:p>
            <a:pPr lvl="1"/>
            <a:r>
              <a:rPr lang="es-419" dirty="0">
                <a:sym typeface="Wingdings" panose="05000000000000000000" pitchFamily="2" charset="2"/>
              </a:rPr>
              <a:t>7 temporadas</a:t>
            </a:r>
          </a:p>
          <a:p>
            <a:pPr lvl="1"/>
            <a:r>
              <a:rPr lang="es-419" dirty="0">
                <a:sym typeface="Wingdings" panose="05000000000000000000" pitchFamily="2" charset="2"/>
              </a:rPr>
              <a:t>266 jornadas</a:t>
            </a:r>
          </a:p>
          <a:p>
            <a:pPr lvl="1"/>
            <a:r>
              <a:rPr lang="es-419" dirty="0">
                <a:sym typeface="Wingdings" panose="05000000000000000000" pitchFamily="2" charset="2"/>
              </a:rPr>
              <a:t>2,660 partidos</a:t>
            </a:r>
          </a:p>
          <a:p>
            <a:pPr lvl="1"/>
            <a:endParaRPr lang="es-419" dirty="0"/>
          </a:p>
          <a:p>
            <a:r>
              <a:rPr lang="es-419" dirty="0"/>
              <a:t>Frecuencias de los eventos por temporada:</a:t>
            </a:r>
          </a:p>
        </p:txBody>
      </p:sp>
      <p:graphicFrame>
        <p:nvGraphicFramePr>
          <p:cNvPr id="6" name="Tabla 6">
            <a:extLst>
              <a:ext uri="{FF2B5EF4-FFF2-40B4-BE49-F238E27FC236}">
                <a16:creationId xmlns:a16="http://schemas.microsoft.com/office/drawing/2014/main" id="{27A617A8-F608-41F8-8617-E1EB914DF1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0480943"/>
              </p:ext>
            </p:extLst>
          </p:nvPr>
        </p:nvGraphicFramePr>
        <p:xfrm>
          <a:off x="4206790" y="3009784"/>
          <a:ext cx="3685730" cy="33375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96352">
                  <a:extLst>
                    <a:ext uri="{9D8B030D-6E8A-4147-A177-3AD203B41FA5}">
                      <a16:colId xmlns:a16="http://schemas.microsoft.com/office/drawing/2014/main" val="3696048394"/>
                    </a:ext>
                  </a:extLst>
                </a:gridCol>
                <a:gridCol w="671830">
                  <a:extLst>
                    <a:ext uri="{9D8B030D-6E8A-4147-A177-3AD203B41FA5}">
                      <a16:colId xmlns:a16="http://schemas.microsoft.com/office/drawing/2014/main" val="2060853580"/>
                    </a:ext>
                  </a:extLst>
                </a:gridCol>
                <a:gridCol w="955866">
                  <a:extLst>
                    <a:ext uri="{9D8B030D-6E8A-4147-A177-3AD203B41FA5}">
                      <a16:colId xmlns:a16="http://schemas.microsoft.com/office/drawing/2014/main" val="2045371755"/>
                    </a:ext>
                  </a:extLst>
                </a:gridCol>
                <a:gridCol w="761682">
                  <a:extLst>
                    <a:ext uri="{9D8B030D-6E8A-4147-A177-3AD203B41FA5}">
                      <a16:colId xmlns:a16="http://schemas.microsoft.com/office/drawing/2014/main" val="3669095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>
                          <a:solidFill>
                            <a:schemeClr val="bg2"/>
                          </a:solidFill>
                        </a:rPr>
                        <a:t>Temporada</a:t>
                      </a:r>
                      <a:endParaRPr lang="en-US" b="1" dirty="0">
                        <a:solidFill>
                          <a:schemeClr val="bg2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2"/>
                          </a:solidFill>
                        </a:rPr>
                        <a:t>Casa</a:t>
                      </a:r>
                    </a:p>
                  </a:txBody>
                  <a:tcP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>
                          <a:solidFill>
                            <a:schemeClr val="bg2"/>
                          </a:solidFill>
                        </a:rPr>
                        <a:t>Empate</a:t>
                      </a:r>
                      <a:endParaRPr lang="en-US" b="1" dirty="0">
                        <a:solidFill>
                          <a:schemeClr val="bg2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>
                          <a:solidFill>
                            <a:schemeClr val="bg2"/>
                          </a:solidFill>
                        </a:rPr>
                        <a:t>Visita</a:t>
                      </a:r>
                      <a:endParaRPr lang="en-US" b="1" dirty="0">
                        <a:solidFill>
                          <a:schemeClr val="bg2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11789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2"/>
                          </a:solidFill>
                        </a:rPr>
                        <a:t>14/15</a:t>
                      </a: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45%</a:t>
                      </a: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25%</a:t>
                      </a: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30%</a:t>
                      </a: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561800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2"/>
                          </a:solidFill>
                        </a:rPr>
                        <a:t>15/16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41%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28%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31%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3325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2"/>
                          </a:solidFill>
                        </a:rPr>
                        <a:t>16/17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49%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22%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29%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02031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2"/>
                          </a:solidFill>
                        </a:rPr>
                        <a:t>17/18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46%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26%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28%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40379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2"/>
                          </a:solidFill>
                        </a:rPr>
                        <a:t>18/19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46%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19%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34%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02547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2"/>
                          </a:solidFill>
                        </a:rPr>
                        <a:t>19/20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45%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24%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31%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68917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2"/>
                          </a:solidFill>
                        </a:rPr>
                        <a:t>20/21</a:t>
                      </a:r>
                    </a:p>
                  </a:txBody>
                  <a:tcP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38%</a:t>
                      </a:r>
                    </a:p>
                  </a:txBody>
                  <a:tcP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22%</a:t>
                      </a:r>
                    </a:p>
                  </a:txBody>
                  <a:tcP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40%</a:t>
                      </a:r>
                    </a:p>
                  </a:txBody>
                  <a:tcP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042872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2"/>
                          </a:solidFill>
                        </a:rPr>
                        <a:t>General</a:t>
                      </a: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2"/>
                          </a:solidFill>
                        </a:rPr>
                        <a:t>44%</a:t>
                      </a: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2"/>
                          </a:solidFill>
                        </a:rPr>
                        <a:t>22%</a:t>
                      </a: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2"/>
                          </a:solidFill>
                        </a:rPr>
                        <a:t>32%</a:t>
                      </a: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172010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797457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DBB0E7-FE8F-4B20-A68B-D80D1C913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/>
              <a:t>Anexo 1: Análisis Exploratorio de Datos</a:t>
            </a:r>
            <a:endParaRPr lang="en-US" dirty="0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244F1EE9-C9AA-4189-83C6-870D01BFF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8E64C-F43D-4FC1-833E-211F50B2A834}" type="slidenum">
              <a:rPr lang="es-419" smtClean="0"/>
              <a:t>38</a:t>
            </a:fld>
            <a:endParaRPr lang="es-419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0C900FAC-1723-43FE-8C60-2AAB353BAFF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/>
              <a:t>Momios</a:t>
            </a:r>
            <a:r>
              <a:rPr lang="en-US" dirty="0"/>
              <a:t> del Mercado</a:t>
            </a:r>
          </a:p>
        </p:txBody>
      </p:sp>
      <p:pic>
        <p:nvPicPr>
          <p:cNvPr id="7" name="Marcador de contenido 6" descr="Diagrama&#10;&#10;Descripción generada automáticamente con confianza media">
            <a:extLst>
              <a:ext uri="{FF2B5EF4-FFF2-40B4-BE49-F238E27FC236}">
                <a16:creationId xmlns:a16="http://schemas.microsoft.com/office/drawing/2014/main" id="{B6765B54-F888-4123-8172-9D80AE355231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370" y="3443416"/>
            <a:ext cx="5021949" cy="2869685"/>
          </a:xfrm>
        </p:spPr>
      </p:pic>
      <p:pic>
        <p:nvPicPr>
          <p:cNvPr id="12" name="Imagen 11" descr="Diagrama&#10;&#10;Descripción generada automáticamente">
            <a:extLst>
              <a:ext uri="{FF2B5EF4-FFF2-40B4-BE49-F238E27FC236}">
                <a16:creationId xmlns:a16="http://schemas.microsoft.com/office/drawing/2014/main" id="{307C512B-30D3-4236-B31A-DACD7E4A21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6709" y="3426940"/>
            <a:ext cx="5096133" cy="2912076"/>
          </a:xfrm>
          <a:prstGeom prst="rect">
            <a:avLst/>
          </a:prstGeom>
        </p:spPr>
      </p:pic>
      <p:sp>
        <p:nvSpPr>
          <p:cNvPr id="13" name="Marcador de contenido 4">
            <a:extLst>
              <a:ext uri="{FF2B5EF4-FFF2-40B4-BE49-F238E27FC236}">
                <a16:creationId xmlns:a16="http://schemas.microsoft.com/office/drawing/2014/main" id="{52F9C108-C67A-465F-8B1B-CC3EAE12C124}"/>
              </a:ext>
            </a:extLst>
          </p:cNvPr>
          <p:cNvSpPr txBox="1">
            <a:spLocks/>
          </p:cNvSpPr>
          <p:nvPr/>
        </p:nvSpPr>
        <p:spPr>
          <a:xfrm>
            <a:off x="457200" y="906463"/>
            <a:ext cx="11245850" cy="53736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419" dirty="0"/>
              <a:t>La mediana de los momios para la victoria local y el empate son estadísticamente iguales, pero para el caso de la victoria visitante, no. </a:t>
            </a:r>
          </a:p>
          <a:p>
            <a:endParaRPr lang="es-419" dirty="0"/>
          </a:p>
          <a:p>
            <a:r>
              <a:rPr lang="es-419" dirty="0"/>
              <a:t>Se encuentra una relación cuadrática entre la comisión cobrada y el sesgo cognitivo de los </a:t>
            </a:r>
            <a:r>
              <a:rPr lang="es-419" i="1" dirty="0" err="1"/>
              <a:t>underdogs</a:t>
            </a:r>
            <a:r>
              <a:rPr lang="es-419" i="1" dirty="0"/>
              <a:t>.</a:t>
            </a:r>
          </a:p>
          <a:p>
            <a:endParaRPr lang="es-419" i="1" dirty="0"/>
          </a:p>
          <a:p>
            <a:r>
              <a:rPr lang="es-419" dirty="0"/>
              <a:t>Mayor variabilidad en las creencias entre menor sea la probabilidad del evento.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E4C7B25B-54DD-4B28-9443-2D4F1DCCB1BA}"/>
              </a:ext>
            </a:extLst>
          </p:cNvPr>
          <p:cNvSpPr txBox="1"/>
          <p:nvPr/>
        </p:nvSpPr>
        <p:spPr>
          <a:xfrm>
            <a:off x="321276" y="6367849"/>
            <a:ext cx="1150002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2"/>
                </a:solidFill>
              </a:rPr>
              <a:t>* </a:t>
            </a:r>
            <a:r>
              <a:rPr lang="en-US" sz="1100" dirty="0" err="1">
                <a:solidFill>
                  <a:schemeClr val="bg2"/>
                </a:solidFill>
              </a:rPr>
              <a:t>Información</a:t>
            </a:r>
            <a:r>
              <a:rPr lang="en-US" sz="1100" dirty="0">
                <a:solidFill>
                  <a:schemeClr val="bg2"/>
                </a:solidFill>
              </a:rPr>
              <a:t> de los </a:t>
            </a:r>
            <a:r>
              <a:rPr lang="en-US" sz="1100" dirty="0" err="1">
                <a:solidFill>
                  <a:schemeClr val="bg2"/>
                </a:solidFill>
              </a:rPr>
              <a:t>momios</a:t>
            </a:r>
            <a:r>
              <a:rPr lang="en-US" sz="1100" dirty="0">
                <a:solidFill>
                  <a:schemeClr val="bg2"/>
                </a:solidFill>
              </a:rPr>
              <a:t> finales de Pinnacle Sports.</a:t>
            </a:r>
          </a:p>
        </p:txBody>
      </p:sp>
    </p:spTree>
    <p:extLst>
      <p:ext uri="{BB962C8B-B14F-4D97-AF65-F5344CB8AC3E}">
        <p14:creationId xmlns:p14="http://schemas.microsoft.com/office/powerpoint/2010/main" val="52547784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E0198D5-46B8-4A34-9069-3545A550D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/>
              <a:t>Anexo 1: Análisis Exploratorio de Datos</a:t>
            </a:r>
            <a:endParaRPr lang="en-US" dirty="0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EFB1B646-5625-416E-8586-3FF5B02A7B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8E64C-F43D-4FC1-833E-211F50B2A834}" type="slidenum">
              <a:rPr lang="es-419" smtClean="0"/>
              <a:t>39</a:t>
            </a:fld>
            <a:endParaRPr lang="es-419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C1394CF-B0B2-4E59-9FA0-581F59D6C79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/>
              <a:t>Eficiencia</a:t>
            </a:r>
            <a:r>
              <a:rPr lang="en-US" dirty="0"/>
              <a:t> del Mercado</a:t>
            </a:r>
          </a:p>
        </p:txBody>
      </p:sp>
      <p:pic>
        <p:nvPicPr>
          <p:cNvPr id="7" name="Marcador de contenido 6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028F13A7-12AE-4E49-B25C-D15F01A13C41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131" y="3426940"/>
            <a:ext cx="5045675" cy="2883243"/>
          </a:xfrm>
        </p:spPr>
      </p:pic>
      <p:pic>
        <p:nvPicPr>
          <p:cNvPr id="10" name="Imagen 9" descr="Gráfico, Histograma&#10;&#10;Descripción generada automáticamente">
            <a:extLst>
              <a:ext uri="{FF2B5EF4-FFF2-40B4-BE49-F238E27FC236}">
                <a16:creationId xmlns:a16="http://schemas.microsoft.com/office/drawing/2014/main" id="{5CF9CFCA-72FE-4302-A23F-D2F3736E2E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7326" y="3443415"/>
            <a:ext cx="5020447" cy="2868827"/>
          </a:xfrm>
          <a:prstGeom prst="rect">
            <a:avLst/>
          </a:prstGeom>
        </p:spPr>
      </p:pic>
      <p:sp>
        <p:nvSpPr>
          <p:cNvPr id="11" name="Marcador de contenido 4">
            <a:extLst>
              <a:ext uri="{FF2B5EF4-FFF2-40B4-BE49-F238E27FC236}">
                <a16:creationId xmlns:a16="http://schemas.microsoft.com/office/drawing/2014/main" id="{878F352F-8ADB-498E-9121-0994D68675CA}"/>
              </a:ext>
            </a:extLst>
          </p:cNvPr>
          <p:cNvSpPr txBox="1">
            <a:spLocks/>
          </p:cNvSpPr>
          <p:nvPr/>
        </p:nvSpPr>
        <p:spPr>
          <a:xfrm>
            <a:off x="457200" y="906463"/>
            <a:ext cx="11245850" cy="53736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419" dirty="0"/>
              <a:t>La ineficiencia del mercado ha ido decrementando conforme pasa el tiempo:</a:t>
            </a:r>
          </a:p>
          <a:p>
            <a:pPr lvl="1"/>
            <a:r>
              <a:rPr lang="es-419" dirty="0"/>
              <a:t>La existencia de partidos con arbitraje ha ido a la baja.</a:t>
            </a:r>
          </a:p>
          <a:p>
            <a:pPr lvl="1"/>
            <a:r>
              <a:rPr lang="es-419" dirty="0"/>
              <a:t>La comisión del mercado a tendido a la media en la mayoría de las casas de apuestas.</a:t>
            </a:r>
          </a:p>
        </p:txBody>
      </p:sp>
    </p:spTree>
    <p:extLst>
      <p:ext uri="{BB962C8B-B14F-4D97-AF65-F5344CB8AC3E}">
        <p14:creationId xmlns:p14="http://schemas.microsoft.com/office/powerpoint/2010/main" val="13211719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8E0BCC48-5FAF-49F4-8F43-CD7E3C8BF31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s-MX" sz="2400" dirty="0">
                <a:latin typeface="+mj-lt"/>
              </a:rPr>
              <a:t>Problema</a:t>
            </a:r>
          </a:p>
          <a:p>
            <a:r>
              <a:rPr lang="es-MX" sz="2400" dirty="0">
                <a:latin typeface="+mj-lt"/>
              </a:rPr>
              <a:t>Teoría</a:t>
            </a:r>
          </a:p>
          <a:p>
            <a:pPr lvl="1"/>
            <a:r>
              <a:rPr lang="es-MX" sz="2000" dirty="0">
                <a:latin typeface="+mj-lt"/>
              </a:rPr>
              <a:t>Apuestas Deportivas</a:t>
            </a:r>
          </a:p>
          <a:p>
            <a:pPr lvl="1"/>
            <a:r>
              <a:rPr lang="es-419" sz="2000" dirty="0">
                <a:latin typeface="+mj-lt"/>
              </a:rPr>
              <a:t>Teoría de la Utilidad</a:t>
            </a:r>
          </a:p>
          <a:p>
            <a:pPr lvl="1"/>
            <a:r>
              <a:rPr lang="es-419" sz="2000" dirty="0">
                <a:latin typeface="+mj-lt"/>
              </a:rPr>
              <a:t>Procedimiento</a:t>
            </a:r>
          </a:p>
          <a:p>
            <a:r>
              <a:rPr lang="es-419" sz="2400" dirty="0">
                <a:latin typeface="+mj-lt"/>
              </a:rPr>
              <a:t>Caso Práctico</a:t>
            </a:r>
          </a:p>
          <a:p>
            <a:pPr lvl="1"/>
            <a:r>
              <a:rPr lang="es-419" sz="2000" dirty="0">
                <a:latin typeface="+mj-lt"/>
              </a:rPr>
              <a:t>Datos de la </a:t>
            </a:r>
            <a:r>
              <a:rPr lang="es-419" sz="2000" i="1" dirty="0">
                <a:latin typeface="+mj-lt"/>
              </a:rPr>
              <a:t>English Premier League </a:t>
            </a:r>
            <a:r>
              <a:rPr lang="es-419" sz="2000" dirty="0">
                <a:latin typeface="+mj-lt"/>
              </a:rPr>
              <a:t>del 2014 al 2021</a:t>
            </a:r>
          </a:p>
          <a:p>
            <a:pPr lvl="1"/>
            <a:r>
              <a:rPr lang="es-419" sz="2000" dirty="0">
                <a:latin typeface="+mj-lt"/>
              </a:rPr>
              <a:t>Modelo</a:t>
            </a:r>
          </a:p>
          <a:p>
            <a:pPr lvl="2"/>
            <a:r>
              <a:rPr lang="es-419" sz="1800" dirty="0">
                <a:latin typeface="+mj-lt"/>
              </a:rPr>
              <a:t>Estimación de Probabilidades de los Eventos</a:t>
            </a:r>
          </a:p>
          <a:p>
            <a:pPr lvl="2"/>
            <a:r>
              <a:rPr lang="es-419" sz="1800" dirty="0">
                <a:latin typeface="+mj-lt"/>
              </a:rPr>
              <a:t>Selección de Portafolios por Tipo de Perfil de Riesgo</a:t>
            </a:r>
            <a:endParaRPr lang="es-419" sz="2000" dirty="0">
              <a:latin typeface="+mj-lt"/>
            </a:endParaRPr>
          </a:p>
          <a:p>
            <a:r>
              <a:rPr lang="es-419" sz="2400" dirty="0">
                <a:latin typeface="+mj-lt"/>
              </a:rPr>
              <a:t>Resultados, Conclusiones &amp; Futuras Investigaciones</a:t>
            </a:r>
          </a:p>
          <a:p>
            <a:r>
              <a:rPr lang="es-419" sz="2400" dirty="0">
                <a:latin typeface="+mj-lt"/>
              </a:rPr>
              <a:t>Anexos &amp; Bibliografía</a:t>
            </a:r>
          </a:p>
        </p:txBody>
      </p:sp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id="{9DF5B6D2-7E2B-45B5-8C97-8ECBECFDD632}"/>
              </a:ext>
            </a:extLst>
          </p:cNvPr>
          <p:cNvSpPr/>
          <p:nvPr/>
        </p:nvSpPr>
        <p:spPr>
          <a:xfrm>
            <a:off x="473242" y="2167458"/>
            <a:ext cx="11430000" cy="390808"/>
          </a:xfrm>
          <a:prstGeom prst="round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120525335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D6D3FD1-78FD-4C60-88C1-A79E26096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/>
              <a:t>Anexo 1: Análisis Exploratorio de Datos</a:t>
            </a:r>
            <a:endParaRPr lang="en-US" dirty="0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E779DCDF-6198-4C8C-86C5-DAA807B636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8E64C-F43D-4FC1-833E-211F50B2A834}" type="slidenum">
              <a:rPr lang="es-419" smtClean="0"/>
              <a:t>40</a:t>
            </a:fld>
            <a:endParaRPr lang="es-419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DA1E6AE-86E3-4A97-90C2-F963FBB01A5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/>
              <a:t>Desempeño</a:t>
            </a:r>
            <a:r>
              <a:rPr lang="en-US" dirty="0"/>
              <a:t> de los </a:t>
            </a:r>
            <a:r>
              <a:rPr lang="en-US" dirty="0" err="1"/>
              <a:t>Equipos</a:t>
            </a:r>
            <a:endParaRPr lang="en-US" dirty="0"/>
          </a:p>
        </p:txBody>
      </p:sp>
      <p:pic>
        <p:nvPicPr>
          <p:cNvPr id="11" name="Marcador de contenido 10" descr="Gráfico&#10;&#10;Descripción generada automáticamente">
            <a:extLst>
              <a:ext uri="{FF2B5EF4-FFF2-40B4-BE49-F238E27FC236}">
                <a16:creationId xmlns:a16="http://schemas.microsoft.com/office/drawing/2014/main" id="{B7D1757D-6FAC-439F-856B-335B5CF8BBEB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471" y="3451654"/>
            <a:ext cx="5550248" cy="2894399"/>
          </a:xfrm>
        </p:spPr>
      </p:pic>
      <p:pic>
        <p:nvPicPr>
          <p:cNvPr id="13" name="Imagen 12" descr="Imagen que contiene Gráfico&#10;&#10;Descripción generada automáticamente">
            <a:extLst>
              <a:ext uri="{FF2B5EF4-FFF2-40B4-BE49-F238E27FC236}">
                <a16:creationId xmlns:a16="http://schemas.microsoft.com/office/drawing/2014/main" id="{5274CD68-1A45-4BDA-B470-1BFFD52E8E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0277" y="3437237"/>
            <a:ext cx="5020447" cy="2868827"/>
          </a:xfrm>
          <a:prstGeom prst="rect">
            <a:avLst/>
          </a:prstGeom>
        </p:spPr>
      </p:pic>
      <p:sp>
        <p:nvSpPr>
          <p:cNvPr id="14" name="Marcador de contenido 4">
            <a:extLst>
              <a:ext uri="{FF2B5EF4-FFF2-40B4-BE49-F238E27FC236}">
                <a16:creationId xmlns:a16="http://schemas.microsoft.com/office/drawing/2014/main" id="{16DFAC0F-818E-4CFA-997E-858C68D6754D}"/>
              </a:ext>
            </a:extLst>
          </p:cNvPr>
          <p:cNvSpPr txBox="1">
            <a:spLocks/>
          </p:cNvSpPr>
          <p:nvPr/>
        </p:nvSpPr>
        <p:spPr>
          <a:xfrm>
            <a:off x="457200" y="906463"/>
            <a:ext cx="11245850" cy="53736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419" dirty="0"/>
              <a:t>El cambio de la distribución de los </a:t>
            </a:r>
            <a:r>
              <a:rPr lang="es-419" dirty="0" err="1"/>
              <a:t>npxGD</a:t>
            </a:r>
            <a:r>
              <a:rPr lang="es-419" dirty="0"/>
              <a:t> por equipo</a:t>
            </a:r>
          </a:p>
          <a:p>
            <a:pPr lvl="1"/>
            <a:r>
              <a:rPr lang="es-419" dirty="0"/>
              <a:t>Variación del Arsenal.</a:t>
            </a:r>
          </a:p>
          <a:p>
            <a:pPr lvl="1"/>
            <a:r>
              <a:rPr lang="es-419" dirty="0"/>
              <a:t>Brutalidad del Manchester City.</a:t>
            </a:r>
          </a:p>
          <a:p>
            <a:pPr lvl="1"/>
            <a:r>
              <a:rPr lang="es-419" dirty="0"/>
              <a:t>Inconsistencia del Manchester </a:t>
            </a:r>
            <a:r>
              <a:rPr lang="es-419" dirty="0" err="1"/>
              <a:t>United</a:t>
            </a:r>
            <a:r>
              <a:rPr lang="es-419" dirty="0"/>
              <a:t>.</a:t>
            </a:r>
          </a:p>
          <a:p>
            <a:r>
              <a:rPr lang="es-419" dirty="0"/>
              <a:t>Descripción temporal de los </a:t>
            </a:r>
            <a:r>
              <a:rPr lang="es-419" dirty="0" err="1"/>
              <a:t>npxGD</a:t>
            </a:r>
            <a:r>
              <a:rPr lang="es-419" dirty="0"/>
              <a:t> a partir de la media y varianza ponderada exponencial*: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3398EA6C-BCF4-4143-9DCC-7C1730DCB3A9}"/>
              </a:ext>
            </a:extLst>
          </p:cNvPr>
          <p:cNvSpPr txBox="1"/>
          <p:nvPr/>
        </p:nvSpPr>
        <p:spPr>
          <a:xfrm>
            <a:off x="321276" y="6367849"/>
            <a:ext cx="1150002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2"/>
                </a:solidFill>
              </a:rPr>
              <a:t>* La </a:t>
            </a:r>
            <a:r>
              <a:rPr lang="en-US" sz="1100" dirty="0" err="1">
                <a:solidFill>
                  <a:schemeClr val="bg2"/>
                </a:solidFill>
              </a:rPr>
              <a:t>derivación</a:t>
            </a:r>
            <a:r>
              <a:rPr lang="en-US" sz="1100" dirty="0">
                <a:solidFill>
                  <a:schemeClr val="bg2"/>
                </a:solidFill>
              </a:rPr>
              <a:t> de la media y </a:t>
            </a:r>
            <a:r>
              <a:rPr lang="en-US" sz="1100" dirty="0" err="1">
                <a:solidFill>
                  <a:schemeClr val="bg2"/>
                </a:solidFill>
              </a:rPr>
              <a:t>varianza</a:t>
            </a:r>
            <a:r>
              <a:rPr lang="en-US" sz="1100" dirty="0">
                <a:solidFill>
                  <a:schemeClr val="bg2"/>
                </a:solidFill>
              </a:rPr>
              <a:t> </a:t>
            </a:r>
            <a:r>
              <a:rPr lang="en-US" sz="1100" dirty="0" err="1">
                <a:solidFill>
                  <a:schemeClr val="bg2"/>
                </a:solidFill>
              </a:rPr>
              <a:t>ponderada</a:t>
            </a:r>
            <a:r>
              <a:rPr lang="en-US" sz="1100" dirty="0">
                <a:solidFill>
                  <a:schemeClr val="bg2"/>
                </a:solidFill>
              </a:rPr>
              <a:t> </a:t>
            </a:r>
            <a:r>
              <a:rPr lang="en-US" sz="1100" dirty="0" err="1">
                <a:solidFill>
                  <a:schemeClr val="bg2"/>
                </a:solidFill>
              </a:rPr>
              <a:t>puede</a:t>
            </a:r>
            <a:r>
              <a:rPr lang="en-US" sz="1100" dirty="0">
                <a:solidFill>
                  <a:schemeClr val="bg2"/>
                </a:solidFill>
              </a:rPr>
              <a:t> </a:t>
            </a:r>
            <a:r>
              <a:rPr lang="en-US" sz="1100" dirty="0" err="1">
                <a:solidFill>
                  <a:schemeClr val="bg2"/>
                </a:solidFill>
              </a:rPr>
              <a:t>consultarse</a:t>
            </a:r>
            <a:r>
              <a:rPr lang="en-US" sz="1100" dirty="0">
                <a:solidFill>
                  <a:schemeClr val="bg2"/>
                </a:solidFill>
              </a:rPr>
              <a:t> </a:t>
            </a:r>
            <a:r>
              <a:rPr lang="en-US" sz="1100" dirty="0" err="1">
                <a:solidFill>
                  <a:schemeClr val="bg2"/>
                </a:solidFill>
              </a:rPr>
              <a:t>en</a:t>
            </a:r>
            <a:r>
              <a:rPr lang="en-US" sz="1100" dirty="0">
                <a:solidFill>
                  <a:schemeClr val="bg2"/>
                </a:solidFill>
              </a:rPr>
              <a:t> los </a:t>
            </a:r>
            <a:r>
              <a:rPr lang="en-US" sz="1100" dirty="0" err="1">
                <a:solidFill>
                  <a:schemeClr val="bg2"/>
                </a:solidFill>
              </a:rPr>
              <a:t>Anexos</a:t>
            </a:r>
            <a:r>
              <a:rPr lang="en-US" sz="1100" dirty="0">
                <a:solidFill>
                  <a:schemeClr val="bg2"/>
                </a:solidFill>
              </a:rPr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uadroTexto 18">
                <a:extLst>
                  <a:ext uri="{FF2B5EF4-FFF2-40B4-BE49-F238E27FC236}">
                    <a16:creationId xmlns:a16="http://schemas.microsoft.com/office/drawing/2014/main" id="{1C093242-B03D-49D2-AFAC-6F106010608F}"/>
                  </a:ext>
                </a:extLst>
              </p:cNvPr>
              <p:cNvSpPr txBox="1"/>
              <p:nvPr/>
            </p:nvSpPr>
            <p:spPr>
              <a:xfrm>
                <a:off x="3043881" y="2514035"/>
                <a:ext cx="6104238" cy="7958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s-MX" i="1" dirty="0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MX" i="1" dirty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</m:acc>
                      <m:r>
                        <a:rPr lang="es-MX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supHide m:val="on"/>
                          <m:ctrlPr>
                            <a:rPr lang="es-MX" i="1" dirty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s-MX" i="1" dirty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s-MX" i="1" dirty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s-MX" i="1" dirty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MX" i="1" dirty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s-MX" i="1" dirty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sSub>
                        <m:sSubPr>
                          <m:ctrlPr>
                            <a:rPr lang="es-MX" i="1" dirty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i="1" dirty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s-MX" i="1" dirty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s-MX" b="0" i="1" dirty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,                </m:t>
                      </m:r>
                      <m:sSup>
                        <m:sSupPr>
                          <m:ctrlPr>
                            <a:rPr lang="es-MX" i="1" dirty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s-MX" i="1" dirty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MX" i="1" dirty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</m:acc>
                        </m:e>
                        <m:sup>
                          <m:r>
                            <a:rPr lang="es-MX" i="1" dirty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s-MX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s-MX" i="1" dirty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MX" i="1" dirty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s-MX" i="1" dirty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1 −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s-MX" i="1" dirty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s-MX" i="1" dirty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s-MX" i="1" dirty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s-MX" i="1" dirty="0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MX" i="1" dirty="0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𝜆</m:t>
                                      </m:r>
                                    </m:e>
                                    <m:sub>
                                      <m:r>
                                        <a:rPr lang="es-MX" i="1" dirty="0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s-MX" i="1" dirty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s-MX" i="1" dirty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s-MX" i="1" dirty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s-MX" i="1" dirty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s-MX" i="1" dirty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MX" i="1" dirty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s-MX" i="1" dirty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sSup>
                        <m:sSupPr>
                          <m:ctrlPr>
                            <a:rPr lang="es-MX" i="1" dirty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s-MX" i="1" dirty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MX" i="1" dirty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s-MX" i="1" dirty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s-MX" i="1" dirty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s-MX" i="1" dirty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</m:sub>
                          </m:sSub>
                          <m:r>
                            <a:rPr lang="es-MX" i="1" dirty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− </m:t>
                          </m:r>
                          <m:acc>
                            <m:accPr>
                              <m:chr m:val="̂"/>
                              <m:ctrlPr>
                                <a:rPr lang="es-MX" i="1" dirty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MX" i="1" dirty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</m:acc>
                          <m:r>
                            <a:rPr lang="es-MX" i="1" dirty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s-MX" i="1" dirty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s-MX" b="0" i="1" dirty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CuadroTexto 18">
                <a:extLst>
                  <a:ext uri="{FF2B5EF4-FFF2-40B4-BE49-F238E27FC236}">
                    <a16:creationId xmlns:a16="http://schemas.microsoft.com/office/drawing/2014/main" id="{1C093242-B03D-49D2-AFAC-6F10601060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3881" y="2514035"/>
                <a:ext cx="6104238" cy="79585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7384146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05A028-236C-4900-8B9D-D398A97A69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/>
              <a:t>Anexo 2: Media y Varianza Ponderada</a:t>
            </a:r>
            <a:endParaRPr lang="es-MX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4DBED3B-8041-40F6-863A-219B13CAD08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/>
              <a:t>Derivación</a:t>
            </a:r>
            <a:r>
              <a:rPr lang="en-US" dirty="0"/>
              <a:t> de la media y </a:t>
            </a:r>
            <a:r>
              <a:rPr lang="en-US" dirty="0" err="1"/>
              <a:t>varianza</a:t>
            </a:r>
            <a:r>
              <a:rPr lang="en-US" dirty="0"/>
              <a:t> </a:t>
            </a:r>
            <a:r>
              <a:rPr lang="en-US" dirty="0" err="1"/>
              <a:t>ponderada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AEF73547-3AAF-4D41-BE9B-0CD88EF3EF32}"/>
                  </a:ext>
                </a:extLst>
              </p:cNvPr>
              <p:cNvSpPr>
                <a:spLocks noGrp="1"/>
              </p:cNvSpPr>
              <p:nvPr>
                <p:ph sz="quarter" idx="14"/>
              </p:nvPr>
            </p:nvSpPr>
            <p:spPr/>
            <p:txBody>
              <a:bodyPr>
                <a:noAutofit/>
              </a:bodyPr>
              <a:lstStyle/>
              <a:p>
                <a:pPr algn="just"/>
                <a:r>
                  <a:rPr lang="es-MX" dirty="0">
                    <a:latin typeface="+mj-lt"/>
                  </a:rPr>
                  <a:t>La verosimilitud ponderada, por los pesos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s-MX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s-MX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s-MX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MX" i="1" dirty="0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lang="es-MX" i="1" dirty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s-MX" i="1" dirty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s-MX" i="1" dirty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s-MX" i="1" dirty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bSup>
                  </m:oMath>
                </a14:m>
                <a:r>
                  <a:rPr lang="es-MX" dirty="0">
                    <a:latin typeface="+mj-lt"/>
                  </a:rPr>
                  <a:t> tales que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s-MX" i="1" dirty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s-MX" i="1" dirty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s-MX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MX" i="1" dirty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s-MX" i="1" dirty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nary>
                    <m:r>
                      <a:rPr lang="es-MX" i="1" dirty="0">
                        <a:latin typeface="Cambria Math" panose="02040503050406030204" pitchFamily="18" charset="0"/>
                      </a:rPr>
                      <m:t>= 1</m:t>
                    </m:r>
                  </m:oMath>
                </a14:m>
                <a:r>
                  <a:rPr lang="es-MX" dirty="0">
                    <a:latin typeface="+mj-lt"/>
                  </a:rPr>
                  <a:t>, de una muestra aleatoria está definida por la siguiente ecuación:</a:t>
                </a:r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i="1" dirty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s-MX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MX" i="1" dirty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s-MX" i="1" dirty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s-MX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s-MX" i="1" dirty="0">
                          <a:latin typeface="Cambria Math" panose="02040503050406030204" pitchFamily="18" charset="0"/>
                        </a:rPr>
                        <m:t> := </m:t>
                      </m:r>
                      <m:nary>
                        <m:naryPr>
                          <m:chr m:val="∏"/>
                          <m:ctrlPr>
                            <a:rPr lang="es-MX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s-MX" i="1" dirty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s-MX" i="1" dirty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s-MX" i="1" dirty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s-MX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s-MX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s-MX" i="1" dirty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s-MX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s-MX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s-MX" i="1" dirty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s-MX" i="1" dirty="0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  <m:r>
                                        <a:rPr lang="es-MX" i="1" dirty="0">
                                          <a:latin typeface="Cambria Math" panose="02040503050406030204" pitchFamily="18" charset="0"/>
                                        </a:rPr>
                                        <m:t>; </m:t>
                                      </m:r>
                                      <m:r>
                                        <a:rPr lang="es-MX" i="1" dirty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sSub>
                                <m:sSubPr>
                                  <m:ctrlPr>
                                    <a:rPr lang="es-MX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MX" i="1" dirty="0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s-MX" i="1" dirty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sup>
                          </m:sSup>
                        </m:e>
                      </m:nary>
                      <m:r>
                        <a:rPr lang="es-MX" i="1" dirty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s-MX" dirty="0">
                  <a:latin typeface="+mj-lt"/>
                </a:endParaRPr>
              </a:p>
              <a:p>
                <a:pPr algn="just"/>
                <a:r>
                  <a:rPr lang="es-MX" dirty="0">
                    <a:latin typeface="+mj-lt"/>
                  </a:rPr>
                  <a:t>Si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s-MX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s-MX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s-MX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MX" i="1" dirty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s-MX" i="1" dirty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s-MX" i="1" dirty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s-MX" i="1" dirty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s-MX" i="1" dirty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bSup>
                  </m:oMath>
                </a14:m>
                <a:r>
                  <a:rPr lang="es-MX" dirty="0">
                    <a:latin typeface="+mj-lt"/>
                  </a:rPr>
                  <a:t>la muestra aleatoria se distribuye normal </a:t>
                </a:r>
                <a14:m>
                  <m:oMath xmlns:m="http://schemas.openxmlformats.org/officeDocument/2006/math">
                    <m:r>
                      <a:rPr lang="es-MX" i="1" dirty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s-MX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s-MX" i="1" dirty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s-MX" i="1" dirty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s-MX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MX" i="1" dirty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s-MX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s-MX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s-MX" dirty="0">
                    <a:latin typeface="+mj-lt"/>
                  </a:rPr>
                  <a:t>, entonces el estimador máximo verosímil ponderado e insesgado para </a:t>
                </a:r>
                <a14:m>
                  <m:oMath xmlns:m="http://schemas.openxmlformats.org/officeDocument/2006/math">
                    <m:r>
                      <a:rPr lang="es-MX" i="1" dirty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s-MX" dirty="0">
                    <a:latin typeface="+mj-lt"/>
                  </a:rPr>
                  <a:t> 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MX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MX" i="1" dirty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s-MX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s-MX" dirty="0">
                    <a:latin typeface="+mj-lt"/>
                  </a:rPr>
                  <a:t> está dado por:</a:t>
                </a:r>
              </a:p>
              <a:p>
                <a:pPr algn="just"/>
                <a:endParaRPr lang="es-MX" dirty="0">
                  <a:latin typeface="+mj-lt"/>
                </a:endParaRPr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s-MX" i="1" dirty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MX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</m:acc>
                      <m:r>
                        <a:rPr lang="es-MX" i="1" dirty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supHide m:val="on"/>
                          <m:ctrlPr>
                            <a:rPr lang="es-MX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s-MX" i="1" dirty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s-MX" i="1" dirty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s-MX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MX" i="1" dirty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s-MX" i="1" dirty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sSub>
                        <m:sSubPr>
                          <m:ctrlPr>
                            <a:rPr lang="es-MX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i="1" dirty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s-MX" i="1" dirty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s-MX" i="1" dirty="0">
                              <a:latin typeface="Cambria Math" panose="02040503050406030204" pitchFamily="18" charset="0"/>
                            </a:rPr>
                            <m:t>.</m:t>
                          </m:r>
                        </m:sub>
                      </m:sSub>
                    </m:oMath>
                  </m:oMathPara>
                </a14:m>
                <a:endParaRPr lang="es-MX" dirty="0">
                  <a:latin typeface="+mj-lt"/>
                </a:endParaRPr>
              </a:p>
              <a:p>
                <a:pPr marL="0" indent="0" algn="just">
                  <a:buNone/>
                </a:pPr>
                <a:endParaRPr lang="es-MX" dirty="0">
                  <a:latin typeface="+mj-lt"/>
                </a:endParaRPr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MX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s-MX" i="1" dirty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MX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</m:acc>
                        </m:e>
                        <m:sup>
                          <m:r>
                            <a:rPr lang="es-MX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s-MX" i="1" dirty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s-MX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MX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s-MX" i="1" dirty="0">
                              <a:latin typeface="Cambria Math" panose="02040503050406030204" pitchFamily="18" charset="0"/>
                            </a:rPr>
                            <m:t>1 −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s-MX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s-MX" i="1" dirty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s-MX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s-MX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MX" i="1" dirty="0">
                                          <a:latin typeface="Cambria Math" panose="02040503050406030204" pitchFamily="18" charset="0"/>
                                        </a:rPr>
                                        <m:t>𝜆</m:t>
                                      </m:r>
                                    </m:e>
                                    <m:sub>
                                      <m:r>
                                        <a:rPr lang="es-MX" i="1" dirty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s-MX" i="1" dirty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s-MX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s-MX" i="1" dirty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s-MX" i="1" dirty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s-MX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MX" i="1" dirty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s-MX" i="1" dirty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sSup>
                        <m:sSupPr>
                          <m:ctrlPr>
                            <a:rPr lang="es-MX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s-MX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MX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s-MX" i="1" dirty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s-MX" i="1" dirty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s-MX" i="1" dirty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</m:sub>
                          </m:sSub>
                          <m:r>
                            <a:rPr lang="es-MX" i="1" dirty="0">
                              <a:latin typeface="Cambria Math" panose="02040503050406030204" pitchFamily="18" charset="0"/>
                            </a:rPr>
                            <m:t>− </m:t>
                          </m:r>
                          <m:acc>
                            <m:accPr>
                              <m:chr m:val="̂"/>
                              <m:ctrlPr>
                                <a:rPr lang="es-MX" i="1" dirty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MX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</m:acc>
                          <m:r>
                            <a:rPr lang="es-MX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s-MX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s-MX" dirty="0">
                  <a:latin typeface="+mj-lt"/>
                </a:endParaRPr>
              </a:p>
            </p:txBody>
          </p:sp>
        </mc:Choice>
        <mc:Fallback xmlns="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AEF73547-3AAF-4D41-BE9B-0CD88EF3EF3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blipFill>
                <a:blip r:embed="rId2"/>
                <a:stretch>
                  <a:fillRect l="-488" t="-8854" r="-5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827973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05A028-236C-4900-8B9D-D398A97A69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/>
              <a:t>Anexo 2: Media y Varianza Ponderada</a:t>
            </a:r>
            <a:endParaRPr lang="es-MX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0283F1E-1772-44AD-B9DB-E951D9A11BD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/>
              <a:t>Derivación</a:t>
            </a:r>
            <a:r>
              <a:rPr lang="en-US" dirty="0"/>
              <a:t> de los pesos </a:t>
            </a:r>
            <a:r>
              <a:rPr lang="en-US" dirty="0" err="1"/>
              <a:t>ponderados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AEF73547-3AAF-4D41-BE9B-0CD88EF3EF32}"/>
                  </a:ext>
                </a:extLst>
              </p:cNvPr>
              <p:cNvSpPr>
                <a:spLocks noGrp="1"/>
              </p:cNvSpPr>
              <p:nvPr>
                <p:ph sz="quarter" idx="14"/>
              </p:nvPr>
            </p:nvSpPr>
            <p:spPr/>
            <p:txBody>
              <a:bodyPr>
                <a:normAutofit/>
              </a:bodyPr>
              <a:lstStyle/>
              <a:p>
                <a:pPr algn="just"/>
                <a:r>
                  <a:rPr lang="es-MX" dirty="0">
                    <a:latin typeface="+mj-lt"/>
                  </a:rPr>
                  <a:t>Para encontrar los valores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MX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MX" i="1" dirty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s-MX" i="1" dirty="0" err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s-MX" dirty="0">
                    <a:latin typeface="+mj-lt"/>
                  </a:rPr>
                  <a:t> se propone primero obtener pesos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MX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MX" i="1" dirty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s-MX" i="1" dirty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s-MX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s-MX" i="1" dirty="0">
                    <a:latin typeface="+mj-lt"/>
                  </a:rPr>
                  <a:t>que no sumen necesariamente uno</a:t>
                </a:r>
                <a:r>
                  <a:rPr lang="es-MX" dirty="0">
                    <a:latin typeface="+mj-lt"/>
                  </a:rPr>
                  <a:t> y posteriormente escalarlos, de forma que </a:t>
                </a:r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MX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i="1" dirty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s-MX" i="1" dirty="0" err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s-MX" i="1" dirty="0">
                          <a:latin typeface="Cambria Math" panose="02040503050406030204" pitchFamily="18" charset="0"/>
                        </a:rPr>
                        <m:t> := </m:t>
                      </m:r>
                      <m:f>
                        <m:fPr>
                          <m:ctrlPr>
                            <a:rPr lang="es-MX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s-MX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MX" i="1" dirty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s-MX" i="1" dirty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s-MX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s-MX" i="1" dirty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s-MX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MX" i="1" dirty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s-MX" i="1" dirty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  <m:r>
                        <a:rPr lang="es-MX" i="1" dirty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s-MX" dirty="0">
                  <a:latin typeface="+mj-lt"/>
                </a:endParaRPr>
              </a:p>
              <a:p>
                <a:pPr marL="0" indent="0" algn="just">
                  <a:buNone/>
                </a:pPr>
                <a:endParaRPr lang="es-MX" dirty="0">
                  <a:latin typeface="+mj-lt"/>
                </a:endParaRPr>
              </a:p>
              <a:p>
                <a:pPr algn="just"/>
                <a:r>
                  <a:rPr lang="es-MX" dirty="0">
                    <a:latin typeface="+mj-lt"/>
                  </a:rPr>
                  <a:t>Para determinar el peso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MX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MX" i="1" dirty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s-MX" i="1" dirty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s-MX" dirty="0">
                    <a:latin typeface="+mj-lt"/>
                  </a:rPr>
                  <a:t> , </a:t>
                </a:r>
                <a:r>
                  <a:rPr lang="es-MX" i="1" dirty="0">
                    <a:latin typeface="+mj-lt"/>
                  </a:rPr>
                  <a:t>se supuso que la rapidez con la que decae la importancia de las observaciones es inversamente proporcional al tamaño del peso:</a:t>
                </a:r>
              </a:p>
              <a:p>
                <a:pPr algn="just"/>
                <a:endParaRPr lang="es-MX" i="1" dirty="0">
                  <a:latin typeface="+mj-lt"/>
                </a:endParaRPr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i="1" dirty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s-MX" i="1" dirty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s-MX" i="1" dirty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s-MX" i="1" dirty="0">
                          <a:latin typeface="Cambria Math" panose="02040503050406030204" pitchFamily="18" charset="0"/>
                        </a:rPr>
                        <m:t>.      </m:t>
                      </m:r>
                      <m:f>
                        <m:fPr>
                          <m:ctrlPr>
                            <a:rPr lang="es-MX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MX" i="1" dirty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s-MX" i="1" dirty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s-MX" i="1" dirty="0">
                          <a:latin typeface="Cambria Math" panose="02040503050406030204" pitchFamily="18" charset="0"/>
                        </a:rPr>
                        <m:t>𝑤</m:t>
                      </m:r>
                      <m:d>
                        <m:dPr>
                          <m:ctrlPr>
                            <a:rPr lang="es-MX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MX" i="1" dirty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s-MX" i="1" dirty="0">
                          <a:latin typeface="Cambria Math" panose="02040503050406030204" pitchFamily="18" charset="0"/>
                        </a:rPr>
                        <m:t>= − </m:t>
                      </m:r>
                      <m:r>
                        <a:rPr lang="es-MX" i="1" dirty="0">
                          <a:latin typeface="Cambria Math" panose="02040503050406030204" pitchFamily="18" charset="0"/>
                        </a:rPr>
                        <m:t>𝑤</m:t>
                      </m:r>
                      <m:d>
                        <m:dPr>
                          <m:ctrlPr>
                            <a:rPr lang="es-MX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MX" i="1" dirty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s-MX" i="1" dirty="0">
                          <a:latin typeface="Cambria Math" panose="02040503050406030204" pitchFamily="18" charset="0"/>
                        </a:rPr>
                        <m:t>.  </m:t>
                      </m:r>
                    </m:oMath>
                  </m:oMathPara>
                </a14:m>
                <a:endParaRPr lang="es-MX" dirty="0">
                  <a:latin typeface="+mj-lt"/>
                </a:endParaRPr>
              </a:p>
              <a:p>
                <a:pPr marL="0" indent="0" algn="just">
                  <a:buNone/>
                </a:pPr>
                <a:endParaRPr lang="es-MX" dirty="0">
                  <a:latin typeface="+mj-lt"/>
                </a:endParaRPr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i="1" dirty="0">
                          <a:latin typeface="Cambria Math" panose="02040503050406030204" pitchFamily="18" charset="0"/>
                        </a:rPr>
                        <m:t>∴</m:t>
                      </m:r>
                      <m:r>
                        <a:rPr lang="es-MX" i="1" dirty="0">
                          <a:latin typeface="Cambria Math" panose="02040503050406030204" pitchFamily="18" charset="0"/>
                        </a:rPr>
                        <m:t>𝑤</m:t>
                      </m:r>
                      <m:d>
                        <m:dPr>
                          <m:ctrlPr>
                            <a:rPr lang="es-MX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MX" i="1" dirty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s-MX" i="1" dirty="0"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s-MX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MX" i="1" dirty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s-MX" i="1" dirty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s-MX" i="1" dirty="0">
                              <a:latin typeface="Cambria Math" panose="02040503050406030204" pitchFamily="18" charset="0"/>
                            </a:rPr>
                            <m:t>𝜉</m:t>
                          </m:r>
                          <m:r>
                            <a:rPr lang="es-MX" i="1" dirty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s-MX" i="1" dirty="0">
                          <a:latin typeface="Cambria Math" panose="02040503050406030204" pitchFamily="18" charset="0"/>
                        </a:rPr>
                        <m:t>,   </m:t>
                      </m:r>
                      <m:r>
                        <a:rPr lang="es-MX" i="1" dirty="0">
                          <a:latin typeface="Cambria Math" panose="02040503050406030204" pitchFamily="18" charset="0"/>
                        </a:rPr>
                        <m:t>𝜉</m:t>
                      </m:r>
                      <m:r>
                        <a:rPr lang="es-MX" i="1" dirty="0">
                          <a:latin typeface="Cambria Math" panose="02040503050406030204" pitchFamily="18" charset="0"/>
                        </a:rPr>
                        <m:t>&gt;0.</m:t>
                      </m:r>
                    </m:oMath>
                  </m:oMathPara>
                </a14:m>
                <a:endParaRPr lang="es-MX" dirty="0">
                  <a:latin typeface="+mj-lt"/>
                </a:endParaRPr>
              </a:p>
              <a:p>
                <a:pPr marL="0" indent="0" algn="just">
                  <a:buNone/>
                </a:pPr>
                <a:endParaRPr lang="es-MX" dirty="0">
                  <a:latin typeface="+mj-lt"/>
                </a:endParaRPr>
              </a:p>
              <a:p>
                <a:pPr algn="just"/>
                <a:r>
                  <a:rPr lang="es-MX" dirty="0">
                    <a:latin typeface="+mj-lt"/>
                  </a:rPr>
                  <a:t>En el caso de los </a:t>
                </a:r>
                <a:r>
                  <a:rPr lang="es-MX" dirty="0" err="1">
                    <a:latin typeface="+mj-lt"/>
                  </a:rPr>
                  <a:t>npxGD</a:t>
                </a:r>
                <a:r>
                  <a:rPr lang="es-MX" dirty="0">
                    <a:latin typeface="+mj-lt"/>
                  </a:rPr>
                  <a:t>, </a:t>
                </a:r>
                <a14:m>
                  <m:oMath xmlns:m="http://schemas.openxmlformats.org/officeDocument/2006/math">
                    <m:r>
                      <a:rPr lang="es-MX" i="1" dirty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s-MX" dirty="0">
                    <a:latin typeface="+mj-lt"/>
                  </a:rPr>
                  <a:t> denota el tiempo -medido en semanas- y </a:t>
                </a:r>
                <a14:m>
                  <m:oMath xmlns:m="http://schemas.openxmlformats.org/officeDocument/2006/math">
                    <m:r>
                      <a:rPr lang="es-MX" i="1" dirty="0">
                        <a:latin typeface="Cambria Math" panose="02040503050406030204" pitchFamily="18" charset="0"/>
                      </a:rPr>
                      <m:t>𝜉</m:t>
                    </m:r>
                    <m:r>
                      <a:rPr lang="es-MX" i="1" dirty="0">
                        <a:latin typeface="Cambria Math" panose="02040503050406030204" pitchFamily="18" charset="0"/>
                      </a:rPr>
                      <m:t>= 0.1</m:t>
                    </m:r>
                  </m:oMath>
                </a14:m>
                <a:r>
                  <a:rPr lang="es-MX" dirty="0">
                    <a:latin typeface="+mj-lt"/>
                  </a:rPr>
                  <a:t>.*</a:t>
                </a:r>
              </a:p>
            </p:txBody>
          </p:sp>
        </mc:Choice>
        <mc:Fallback xmlns="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AEF73547-3AAF-4D41-BE9B-0CD88EF3EF3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blipFill>
                <a:blip r:embed="rId2"/>
                <a:stretch>
                  <a:fillRect l="-488" t="-1135" r="-5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uadroTexto 4">
            <a:extLst>
              <a:ext uri="{FF2B5EF4-FFF2-40B4-BE49-F238E27FC236}">
                <a16:creationId xmlns:a16="http://schemas.microsoft.com/office/drawing/2014/main" id="{CA8F8622-8C09-4AB2-9DE1-5C2F1BBC9D4C}"/>
              </a:ext>
            </a:extLst>
          </p:cNvPr>
          <p:cNvSpPr txBox="1"/>
          <p:nvPr/>
        </p:nvSpPr>
        <p:spPr>
          <a:xfrm>
            <a:off x="321276" y="6367849"/>
            <a:ext cx="1150002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2"/>
                </a:solidFill>
              </a:rPr>
              <a:t>* Con base </a:t>
            </a:r>
            <a:r>
              <a:rPr lang="en-US" sz="1100" dirty="0" err="1">
                <a:solidFill>
                  <a:schemeClr val="bg2"/>
                </a:solidFill>
              </a:rPr>
              <a:t>en</a:t>
            </a:r>
            <a:r>
              <a:rPr lang="en-US" sz="1100" dirty="0">
                <a:solidFill>
                  <a:schemeClr val="bg2"/>
                </a:solidFill>
              </a:rPr>
              <a:t> </a:t>
            </a:r>
            <a:r>
              <a:rPr lang="en-US" sz="1100" dirty="0" err="1">
                <a:solidFill>
                  <a:schemeClr val="bg2"/>
                </a:solidFill>
              </a:rPr>
              <a:t>el</a:t>
            </a:r>
            <a:r>
              <a:rPr lang="en-US" sz="1100" dirty="0">
                <a:solidFill>
                  <a:schemeClr val="bg2"/>
                </a:solidFill>
              </a:rPr>
              <a:t> </a:t>
            </a:r>
            <a:r>
              <a:rPr lang="en-US" sz="1100" dirty="0" err="1">
                <a:solidFill>
                  <a:schemeClr val="bg2"/>
                </a:solidFill>
              </a:rPr>
              <a:t>estudio</a:t>
            </a:r>
            <a:r>
              <a:rPr lang="en-US" sz="1100" dirty="0">
                <a:solidFill>
                  <a:schemeClr val="bg2"/>
                </a:solidFill>
              </a:rPr>
              <a:t> de Dixon-Coles (1997) </a:t>
            </a:r>
          </a:p>
        </p:txBody>
      </p:sp>
    </p:spTree>
    <p:extLst>
      <p:ext uri="{BB962C8B-B14F-4D97-AF65-F5344CB8AC3E}">
        <p14:creationId xmlns:p14="http://schemas.microsoft.com/office/powerpoint/2010/main" val="308733809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08E01E-ED7C-45AD-B651-2CFAB94E2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/>
              <a:t>Anexo 2: Media y Varianza Ponderada</a:t>
            </a:r>
            <a:endParaRPr lang="en-US" dirty="0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11F9A655-52AA-47D6-AE53-4B05E8BE18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8E64C-F43D-4FC1-833E-211F50B2A834}" type="slidenum">
              <a:rPr lang="es-419" smtClean="0"/>
              <a:t>43</a:t>
            </a:fld>
            <a:endParaRPr lang="es-419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Marcador de texto 3">
                <a:extLst>
                  <a:ext uri="{FF2B5EF4-FFF2-40B4-BE49-F238E27FC236}">
                    <a16:creationId xmlns:a16="http://schemas.microsoft.com/office/drawing/2014/main" id="{4BCB1AD4-BD69-4E06-850E-3D65550BFFAE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en-US" dirty="0"/>
                  <a:t>Cambio de la media </a:t>
                </a:r>
                <a:r>
                  <a:rPr lang="en-US" dirty="0" err="1"/>
                  <a:t>conforme</a:t>
                </a:r>
                <a:r>
                  <a:rPr lang="en-US" dirty="0"/>
                  <a:t> cambia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𝜉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Marcador de texto 3">
                <a:extLst>
                  <a:ext uri="{FF2B5EF4-FFF2-40B4-BE49-F238E27FC236}">
                    <a16:creationId xmlns:a16="http://schemas.microsoft.com/office/drawing/2014/main" id="{4BCB1AD4-BD69-4E06-850E-3D65550BFFA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t="-6667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Marcador de contenido 6" descr="Tabla&#10;&#10;Descripción generada automáticamente con confianza media">
            <a:extLst>
              <a:ext uri="{FF2B5EF4-FFF2-40B4-BE49-F238E27FC236}">
                <a16:creationId xmlns:a16="http://schemas.microsoft.com/office/drawing/2014/main" id="{EB3670CA-BBB9-4FCF-A5EB-0E9578C639B7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826" y="906463"/>
            <a:ext cx="10304598" cy="5373687"/>
          </a:xfrm>
        </p:spPr>
      </p:pic>
    </p:spTree>
    <p:extLst>
      <p:ext uri="{BB962C8B-B14F-4D97-AF65-F5344CB8AC3E}">
        <p14:creationId xmlns:p14="http://schemas.microsoft.com/office/powerpoint/2010/main" val="283115608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4854F9-7D26-4F1E-8569-6E9FC2746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Anexo 3: Repositorio</a:t>
            </a:r>
            <a:endParaRPr lang="en-US" dirty="0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BA8CEE82-F7D4-43C5-852F-4D2A863DBC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8E64C-F43D-4FC1-833E-211F50B2A834}" type="slidenum">
              <a:rPr lang="es-419" smtClean="0"/>
              <a:t>44</a:t>
            </a:fld>
            <a:endParaRPr lang="es-419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1BB00E9-1F3A-4F88-848A-3B77BBBF1D5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MX" dirty="0"/>
              <a:t>Repositorio de la tesis</a:t>
            </a:r>
            <a:endParaRPr lang="en-US" dirty="0"/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27BCD0FD-94FB-48D7-B51A-421CBB63B4B2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s-MX" dirty="0"/>
              <a:t>En la siguiente liga del repositorio de la tesis se encuentra </a:t>
            </a:r>
            <a:r>
              <a:rPr lang="es-MX" i="1" dirty="0"/>
              <a:t>todo</a:t>
            </a:r>
            <a:r>
              <a:rPr lang="es-MX" dirty="0"/>
              <a:t> el código e insumos necesarios para replicar los resultados obtenidos.</a:t>
            </a:r>
          </a:p>
          <a:p>
            <a:endParaRPr lang="es-MX" dirty="0"/>
          </a:p>
          <a:p>
            <a:pPr marL="0" indent="0" algn="ctr">
              <a:buNone/>
            </a:pPr>
            <a:r>
              <a:rPr lang="es-MX" dirty="0">
                <a:hlinkClick r:id="rId2"/>
              </a:rPr>
              <a:t>https://github.com/romanAVJ/Optimal_Bets_PremierLeague</a:t>
            </a:r>
            <a:endParaRPr lang="es-MX" dirty="0"/>
          </a:p>
          <a:p>
            <a:pPr marL="0" indent="0">
              <a:buNone/>
            </a:pP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32275076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1779DC8-8F20-4B33-A841-3481EB92F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Anexo 4: Variables Utilizadas</a:t>
            </a:r>
            <a:endParaRPr lang="en-US" dirty="0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8BD82B8F-1E03-413C-98B3-D6530883D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8E64C-F43D-4FC1-833E-211F50B2A834}" type="slidenum">
              <a:rPr lang="es-419" smtClean="0"/>
              <a:t>45</a:t>
            </a:fld>
            <a:endParaRPr lang="es-419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A9604E2-614D-43CB-B296-9D18544A170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MX" dirty="0"/>
              <a:t>Variables Usadas en el Modelo de Aprendizaje Profundo</a:t>
            </a:r>
            <a:endParaRPr lang="en-US" dirty="0"/>
          </a:p>
        </p:txBody>
      </p:sp>
      <p:graphicFrame>
        <p:nvGraphicFramePr>
          <p:cNvPr id="11" name="Tabla 10">
            <a:extLst>
              <a:ext uri="{FF2B5EF4-FFF2-40B4-BE49-F238E27FC236}">
                <a16:creationId xmlns:a16="http://schemas.microsoft.com/office/drawing/2014/main" id="{534CD174-71F0-4CFA-AAB4-89549F3F21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6123435"/>
              </p:ext>
            </p:extLst>
          </p:nvPr>
        </p:nvGraphicFramePr>
        <p:xfrm>
          <a:off x="1518399" y="863599"/>
          <a:ext cx="9155201" cy="5582048"/>
        </p:xfrm>
        <a:graphic>
          <a:graphicData uri="http://schemas.openxmlformats.org/drawingml/2006/table">
            <a:tbl>
              <a:tblPr/>
              <a:tblGrid>
                <a:gridCol w="271503">
                  <a:extLst>
                    <a:ext uri="{9D8B030D-6E8A-4147-A177-3AD203B41FA5}">
                      <a16:colId xmlns:a16="http://schemas.microsoft.com/office/drawing/2014/main" val="1855109432"/>
                    </a:ext>
                  </a:extLst>
                </a:gridCol>
                <a:gridCol w="1431560">
                  <a:extLst>
                    <a:ext uri="{9D8B030D-6E8A-4147-A177-3AD203B41FA5}">
                      <a16:colId xmlns:a16="http://schemas.microsoft.com/office/drawing/2014/main" val="772445708"/>
                    </a:ext>
                  </a:extLst>
                </a:gridCol>
                <a:gridCol w="697811">
                  <a:extLst>
                    <a:ext uri="{9D8B030D-6E8A-4147-A177-3AD203B41FA5}">
                      <a16:colId xmlns:a16="http://schemas.microsoft.com/office/drawing/2014/main" val="12589480"/>
                    </a:ext>
                  </a:extLst>
                </a:gridCol>
                <a:gridCol w="1151831">
                  <a:extLst>
                    <a:ext uri="{9D8B030D-6E8A-4147-A177-3AD203B41FA5}">
                      <a16:colId xmlns:a16="http://schemas.microsoft.com/office/drawing/2014/main" val="3587175617"/>
                    </a:ext>
                  </a:extLst>
                </a:gridCol>
                <a:gridCol w="1310585">
                  <a:extLst>
                    <a:ext uri="{9D8B030D-6E8A-4147-A177-3AD203B41FA5}">
                      <a16:colId xmlns:a16="http://schemas.microsoft.com/office/drawing/2014/main" val="2923719256"/>
                    </a:ext>
                  </a:extLst>
                </a:gridCol>
                <a:gridCol w="4291911">
                  <a:extLst>
                    <a:ext uri="{9D8B030D-6E8A-4147-A177-3AD203B41FA5}">
                      <a16:colId xmlns:a16="http://schemas.microsoft.com/office/drawing/2014/main" val="2227773315"/>
                    </a:ext>
                  </a:extLst>
                </a:gridCol>
              </a:tblGrid>
              <a:tr h="163926"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Variable</a:t>
                      </a:r>
                    </a:p>
                  </a:txBody>
                  <a:tcPr marL="6799" marR="6799" marT="6799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Base de Datos</a:t>
                      </a:r>
                    </a:p>
                  </a:txBody>
                  <a:tcPr marL="6799" marR="6799" marT="679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Transformación</a:t>
                      </a:r>
                    </a:p>
                  </a:txBody>
                  <a:tcPr marL="6799" marR="6799" marT="679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Descripción</a:t>
                      </a:r>
                    </a:p>
                  </a:txBody>
                  <a:tcPr marL="6799" marR="6799" marT="679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72116720"/>
                  </a:ext>
                </a:extLst>
              </a:tr>
              <a:tr h="16392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ID</a:t>
                      </a:r>
                    </a:p>
                  </a:txBody>
                  <a:tcPr marL="6799" marR="6799" marT="6799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Nombre</a:t>
                      </a:r>
                    </a:p>
                  </a:txBody>
                  <a:tcPr marL="6799" marR="6799" marT="67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Casa/Visita</a:t>
                      </a:r>
                    </a:p>
                  </a:txBody>
                  <a:tcPr marL="6799" marR="6799" marT="67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0331528"/>
                  </a:ext>
                </a:extLst>
              </a:tr>
              <a:tr h="163926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799" marR="6799" marT="679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matchweek</a:t>
                      </a:r>
                    </a:p>
                  </a:txBody>
                  <a:tcPr marL="6799" marR="6799" marT="679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Football Data</a:t>
                      </a:r>
                    </a:p>
                  </a:txBody>
                  <a:tcPr marL="6799" marR="6799" marT="679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Normalización</a:t>
                      </a:r>
                    </a:p>
                  </a:txBody>
                  <a:tcPr marL="6799" marR="6799" marT="679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Número de la jornada</a:t>
                      </a:r>
                    </a:p>
                  </a:txBody>
                  <a:tcPr marL="6799" marR="6799" marT="679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69294145"/>
                  </a:ext>
                </a:extLst>
              </a:tr>
              <a:tr h="163926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799" marR="6799" marT="67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position_table</a:t>
                      </a: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_</a:t>
                      </a:r>
                    </a:p>
                  </a:txBody>
                  <a:tcPr marL="6799" marR="6799" marT="67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home</a:t>
                      </a:r>
                    </a:p>
                  </a:txBody>
                  <a:tcPr marL="6799" marR="6799" marT="67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Football Data</a:t>
                      </a:r>
                    </a:p>
                  </a:txBody>
                  <a:tcPr marL="6799" marR="6799" marT="67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Normalización Inversa</a:t>
                      </a:r>
                    </a:p>
                  </a:txBody>
                  <a:tcPr marL="6799" marR="6799" marT="67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419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Posición del equipo en la tabla en dicha jornada</a:t>
                      </a:r>
                    </a:p>
                  </a:txBody>
                  <a:tcPr marL="6799" marR="6799" marT="67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13672757"/>
                  </a:ext>
                </a:extLst>
              </a:tr>
              <a:tr h="163926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799" marR="6799" marT="67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total_pts_</a:t>
                      </a:r>
                    </a:p>
                  </a:txBody>
                  <a:tcPr marL="6799" marR="6799" marT="67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home</a:t>
                      </a:r>
                    </a:p>
                  </a:txBody>
                  <a:tcPr marL="6799" marR="6799" marT="67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Football Data</a:t>
                      </a:r>
                    </a:p>
                  </a:txBody>
                  <a:tcPr marL="6799" marR="6799" marT="67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Estandarización</a:t>
                      </a:r>
                    </a:p>
                  </a:txBody>
                  <a:tcPr marL="6799" marR="6799" marT="67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419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Puntos del equipo en la tabla en dicha jornada</a:t>
                      </a:r>
                    </a:p>
                  </a:txBody>
                  <a:tcPr marL="6799" marR="6799" marT="67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51886361"/>
                  </a:ext>
                </a:extLst>
              </a:tr>
              <a:tr h="163926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799" marR="6799" marT="67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npxGD_ma</a:t>
                      </a: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_</a:t>
                      </a:r>
                    </a:p>
                  </a:txBody>
                  <a:tcPr marL="6799" marR="6799" marT="67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home</a:t>
                      </a:r>
                    </a:p>
                  </a:txBody>
                  <a:tcPr marL="6799" marR="6799" marT="67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Understat</a:t>
                      </a:r>
                    </a:p>
                  </a:txBody>
                  <a:tcPr marL="6799" marR="6799" marT="67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6799" marR="6799" marT="67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419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Media ponderada de los npxGD</a:t>
                      </a:r>
                    </a:p>
                  </a:txBody>
                  <a:tcPr marL="6799" marR="6799" marT="67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9741689"/>
                  </a:ext>
                </a:extLst>
              </a:tr>
              <a:tr h="163926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799" marR="6799" marT="67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npxGD_var</a:t>
                      </a: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_</a:t>
                      </a:r>
                    </a:p>
                  </a:txBody>
                  <a:tcPr marL="6799" marR="6799" marT="67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home</a:t>
                      </a:r>
                    </a:p>
                  </a:txBody>
                  <a:tcPr marL="6799" marR="6799" marT="67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Understat</a:t>
                      </a:r>
                    </a:p>
                  </a:txBody>
                  <a:tcPr marL="6799" marR="6799" marT="67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6799" marR="6799" marT="67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419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Varianza ponderada de los npxGD</a:t>
                      </a:r>
                    </a:p>
                  </a:txBody>
                  <a:tcPr marL="6799" marR="6799" marT="67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1535158"/>
                  </a:ext>
                </a:extLst>
              </a:tr>
              <a:tr h="163926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6799" marR="6799" marT="67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big_six_</a:t>
                      </a:r>
                    </a:p>
                  </a:txBody>
                  <a:tcPr marL="6799" marR="6799" marT="67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home</a:t>
                      </a:r>
                    </a:p>
                  </a:txBody>
                  <a:tcPr marL="6799" marR="6799" marT="67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Football Data</a:t>
                      </a:r>
                    </a:p>
                  </a:txBody>
                  <a:tcPr marL="6799" marR="6799" marT="67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6799" marR="6799" marT="67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419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Dummy. Es 1 si el equipo es un big six</a:t>
                      </a:r>
                    </a:p>
                  </a:txBody>
                  <a:tcPr marL="6799" marR="6799" marT="67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1963749"/>
                  </a:ext>
                </a:extLst>
              </a:tr>
              <a:tr h="163926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6799" marR="6799" marT="67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promoted_team</a:t>
                      </a: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_</a:t>
                      </a:r>
                    </a:p>
                  </a:txBody>
                  <a:tcPr marL="6799" marR="6799" marT="67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home</a:t>
                      </a:r>
                    </a:p>
                  </a:txBody>
                  <a:tcPr marL="6799" marR="6799" marT="67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Football Data</a:t>
                      </a:r>
                    </a:p>
                  </a:txBody>
                  <a:tcPr marL="6799" marR="6799" marT="67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6799" marR="6799" marT="67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419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Dummy. Es 1 si el equipo fue ascendido esa temporada</a:t>
                      </a:r>
                    </a:p>
                  </a:txBody>
                  <a:tcPr marL="6799" marR="6799" marT="67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85914681"/>
                  </a:ext>
                </a:extLst>
              </a:tr>
              <a:tr h="163926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6799" marR="6799" marT="67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position_table</a:t>
                      </a: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_</a:t>
                      </a:r>
                    </a:p>
                  </a:txBody>
                  <a:tcPr marL="6799" marR="6799" marT="67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away</a:t>
                      </a:r>
                    </a:p>
                  </a:txBody>
                  <a:tcPr marL="6799" marR="6799" marT="67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Football Data</a:t>
                      </a:r>
                    </a:p>
                  </a:txBody>
                  <a:tcPr marL="6799" marR="6799" marT="67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Normalización Inversa</a:t>
                      </a:r>
                    </a:p>
                  </a:txBody>
                  <a:tcPr marL="6799" marR="6799" marT="67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419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Posición del equipo en la tabla en dicha jornada</a:t>
                      </a:r>
                    </a:p>
                  </a:txBody>
                  <a:tcPr marL="6799" marR="6799" marT="67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7906172"/>
                  </a:ext>
                </a:extLst>
              </a:tr>
              <a:tr h="163926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6799" marR="6799" marT="67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total_pts_</a:t>
                      </a:r>
                    </a:p>
                  </a:txBody>
                  <a:tcPr marL="6799" marR="6799" marT="67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away</a:t>
                      </a:r>
                    </a:p>
                  </a:txBody>
                  <a:tcPr marL="6799" marR="6799" marT="67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Football Data</a:t>
                      </a:r>
                    </a:p>
                  </a:txBody>
                  <a:tcPr marL="6799" marR="6799" marT="67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Estandarización</a:t>
                      </a:r>
                    </a:p>
                  </a:txBody>
                  <a:tcPr marL="6799" marR="6799" marT="67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419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Puntos del equipo en la tabla en dicha jornada</a:t>
                      </a:r>
                    </a:p>
                  </a:txBody>
                  <a:tcPr marL="6799" marR="6799" marT="67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22538233"/>
                  </a:ext>
                </a:extLst>
              </a:tr>
              <a:tr h="163926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6799" marR="6799" marT="67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npxGD_ma</a:t>
                      </a: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_</a:t>
                      </a:r>
                    </a:p>
                  </a:txBody>
                  <a:tcPr marL="6799" marR="6799" marT="67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away</a:t>
                      </a:r>
                    </a:p>
                  </a:txBody>
                  <a:tcPr marL="6799" marR="6799" marT="67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Understat</a:t>
                      </a:r>
                    </a:p>
                  </a:txBody>
                  <a:tcPr marL="6799" marR="6799" marT="67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6799" marR="6799" marT="67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419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Media ponderada de los npxGD</a:t>
                      </a:r>
                    </a:p>
                  </a:txBody>
                  <a:tcPr marL="6799" marR="6799" marT="67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7276319"/>
                  </a:ext>
                </a:extLst>
              </a:tr>
              <a:tr h="163926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6799" marR="6799" marT="67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npxGD_var</a:t>
                      </a: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_</a:t>
                      </a:r>
                    </a:p>
                  </a:txBody>
                  <a:tcPr marL="6799" marR="6799" marT="67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away</a:t>
                      </a:r>
                    </a:p>
                  </a:txBody>
                  <a:tcPr marL="6799" marR="6799" marT="67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Understat</a:t>
                      </a:r>
                    </a:p>
                  </a:txBody>
                  <a:tcPr marL="6799" marR="6799" marT="67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6799" marR="6799" marT="67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419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Varianza ponderada de los npxGD</a:t>
                      </a:r>
                    </a:p>
                  </a:txBody>
                  <a:tcPr marL="6799" marR="6799" marT="67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87573596"/>
                  </a:ext>
                </a:extLst>
              </a:tr>
              <a:tr h="163926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6799" marR="6799" marT="67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big_six</a:t>
                      </a: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_</a:t>
                      </a:r>
                    </a:p>
                  </a:txBody>
                  <a:tcPr marL="6799" marR="6799" marT="67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away</a:t>
                      </a:r>
                    </a:p>
                  </a:txBody>
                  <a:tcPr marL="6799" marR="6799" marT="67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Football Data</a:t>
                      </a:r>
                    </a:p>
                  </a:txBody>
                  <a:tcPr marL="6799" marR="6799" marT="67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6799" marR="6799" marT="67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419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Dummy. Es 1 si el equipo es un big six</a:t>
                      </a:r>
                    </a:p>
                  </a:txBody>
                  <a:tcPr marL="6799" marR="6799" marT="67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40814837"/>
                  </a:ext>
                </a:extLst>
              </a:tr>
              <a:tr h="163926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6799" marR="6799" marT="67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promoted_team</a:t>
                      </a: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_</a:t>
                      </a:r>
                    </a:p>
                  </a:txBody>
                  <a:tcPr marL="6799" marR="6799" marT="67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away</a:t>
                      </a:r>
                    </a:p>
                  </a:txBody>
                  <a:tcPr marL="6799" marR="6799" marT="67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Football Data</a:t>
                      </a:r>
                    </a:p>
                  </a:txBody>
                  <a:tcPr marL="6799" marR="6799" marT="67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6799" marR="6799" marT="67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419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Dummy. Es 1 si el equipo fue ascendido esa temporada</a:t>
                      </a:r>
                    </a:p>
                  </a:txBody>
                  <a:tcPr marL="6799" marR="6799" marT="67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81654052"/>
                  </a:ext>
                </a:extLst>
              </a:tr>
              <a:tr h="163926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6799" marR="6799" marT="67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ova_</a:t>
                      </a:r>
                    </a:p>
                  </a:txBody>
                  <a:tcPr marL="6799" marR="6799" marT="67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home</a:t>
                      </a:r>
                    </a:p>
                  </a:txBody>
                  <a:tcPr marL="6799" marR="6799" marT="67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SoFIFA</a:t>
                      </a:r>
                    </a:p>
                  </a:txBody>
                  <a:tcPr marL="6799" marR="6799" marT="67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Estandarización</a:t>
                      </a:r>
                    </a:p>
                  </a:txBody>
                  <a:tcPr marL="6799" marR="6799" marT="67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419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Puntuación general del equipo dada por EA Sports en dicha jornada</a:t>
                      </a:r>
                    </a:p>
                  </a:txBody>
                  <a:tcPr marL="6799" marR="6799" marT="67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3375626"/>
                  </a:ext>
                </a:extLst>
              </a:tr>
              <a:tr h="163926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6799" marR="6799" marT="67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att</a:t>
                      </a: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_</a:t>
                      </a:r>
                    </a:p>
                  </a:txBody>
                  <a:tcPr marL="6799" marR="6799" marT="67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home</a:t>
                      </a:r>
                    </a:p>
                  </a:txBody>
                  <a:tcPr marL="6799" marR="6799" marT="67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SoFIFA</a:t>
                      </a:r>
                    </a:p>
                  </a:txBody>
                  <a:tcPr marL="6799" marR="6799" marT="67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Estandarización</a:t>
                      </a:r>
                    </a:p>
                  </a:txBody>
                  <a:tcPr marL="6799" marR="6799" marT="67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419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Puntuación del ataque del equipo dada por EA Sports en dicha jornada</a:t>
                      </a:r>
                    </a:p>
                  </a:txBody>
                  <a:tcPr marL="6799" marR="6799" marT="67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19925365"/>
                  </a:ext>
                </a:extLst>
              </a:tr>
              <a:tr h="163926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6799" marR="6799" marT="67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mid_</a:t>
                      </a:r>
                    </a:p>
                  </a:txBody>
                  <a:tcPr marL="6799" marR="6799" marT="67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home</a:t>
                      </a:r>
                    </a:p>
                  </a:txBody>
                  <a:tcPr marL="6799" marR="6799" marT="67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SoFIFA</a:t>
                      </a:r>
                    </a:p>
                  </a:txBody>
                  <a:tcPr marL="6799" marR="6799" marT="67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Estandarización</a:t>
                      </a:r>
                    </a:p>
                  </a:txBody>
                  <a:tcPr marL="6799" marR="6799" marT="67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419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Puntuación de la media del equipo dada por EA Sports en dicha jornada</a:t>
                      </a:r>
                    </a:p>
                  </a:txBody>
                  <a:tcPr marL="6799" marR="6799" marT="67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4860313"/>
                  </a:ext>
                </a:extLst>
              </a:tr>
              <a:tr h="163926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6799" marR="6799" marT="67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def_</a:t>
                      </a:r>
                    </a:p>
                  </a:txBody>
                  <a:tcPr marL="6799" marR="6799" marT="67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home</a:t>
                      </a:r>
                    </a:p>
                  </a:txBody>
                  <a:tcPr marL="6799" marR="6799" marT="67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SoFIFA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9" marR="6799" marT="67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Estandarización</a:t>
                      </a:r>
                    </a:p>
                  </a:txBody>
                  <a:tcPr marL="6799" marR="6799" marT="67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419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Puntuación de la defensa del equipo dada por EA Sports en dicha jornada</a:t>
                      </a:r>
                    </a:p>
                  </a:txBody>
                  <a:tcPr marL="6799" marR="6799" marT="67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62022496"/>
                  </a:ext>
                </a:extLst>
              </a:tr>
              <a:tr h="163926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6799" marR="6799" marT="67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transfer_budget</a:t>
                      </a: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_</a:t>
                      </a:r>
                    </a:p>
                  </a:txBody>
                  <a:tcPr marL="6799" marR="6799" marT="67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home</a:t>
                      </a:r>
                    </a:p>
                  </a:txBody>
                  <a:tcPr marL="6799" marR="6799" marT="67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SoFIFA</a:t>
                      </a:r>
                    </a:p>
                  </a:txBody>
                  <a:tcPr marL="6799" marR="6799" marT="67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Normalización Topada</a:t>
                      </a:r>
                    </a:p>
                  </a:txBody>
                  <a:tcPr marL="6799" marR="6799" marT="67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419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Presupuesto del equipo dada por EA Sports en dicha jornada</a:t>
                      </a:r>
                    </a:p>
                  </a:txBody>
                  <a:tcPr marL="6799" marR="6799" marT="67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42991693"/>
                  </a:ext>
                </a:extLst>
              </a:tr>
              <a:tr h="163926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6799" marR="6799" marT="67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ip</a:t>
                      </a: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_</a:t>
                      </a:r>
                    </a:p>
                  </a:txBody>
                  <a:tcPr marL="6799" marR="6799" marT="67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home</a:t>
                      </a:r>
                    </a:p>
                  </a:txBody>
                  <a:tcPr marL="6799" marR="6799" marT="67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SoFIFA</a:t>
                      </a:r>
                    </a:p>
                  </a:txBody>
                  <a:tcPr marL="6799" marR="6799" marT="67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Estandarización</a:t>
                      </a:r>
                    </a:p>
                  </a:txBody>
                  <a:tcPr marL="6799" marR="6799" marT="67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419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Prestigio Internacional del equipo dada por EA Sports en dicha jornada</a:t>
                      </a:r>
                    </a:p>
                  </a:txBody>
                  <a:tcPr marL="6799" marR="6799" marT="67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91976769"/>
                  </a:ext>
                </a:extLst>
              </a:tr>
              <a:tr h="163926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6799" marR="6799" marT="67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saa</a:t>
                      </a: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_</a:t>
                      </a:r>
                    </a:p>
                  </a:txBody>
                  <a:tcPr marL="6799" marR="6799" marT="67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home</a:t>
                      </a:r>
                    </a:p>
                  </a:txBody>
                  <a:tcPr marL="6799" marR="6799" marT="67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SoFIFA</a:t>
                      </a:r>
                    </a:p>
                  </a:txBody>
                  <a:tcPr marL="6799" marR="6799" marT="67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Normalización</a:t>
                      </a:r>
                    </a:p>
                  </a:txBody>
                  <a:tcPr marL="6799" marR="6799" marT="67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419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Promedio de la edad del equipo inicial dada por EA Sports en dicha jornada</a:t>
                      </a:r>
                    </a:p>
                  </a:txBody>
                  <a:tcPr marL="6799" marR="6799" marT="67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27754668"/>
                  </a:ext>
                </a:extLst>
              </a:tr>
              <a:tr h="163926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</a:t>
                      </a:r>
                    </a:p>
                  </a:txBody>
                  <a:tcPr marL="6799" marR="6799" marT="67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ova_</a:t>
                      </a:r>
                    </a:p>
                  </a:txBody>
                  <a:tcPr marL="6799" marR="6799" marT="67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away</a:t>
                      </a:r>
                    </a:p>
                  </a:txBody>
                  <a:tcPr marL="6799" marR="6799" marT="67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SoFIFA</a:t>
                      </a:r>
                    </a:p>
                  </a:txBody>
                  <a:tcPr marL="6799" marR="6799" marT="67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Estandarización</a:t>
                      </a:r>
                    </a:p>
                  </a:txBody>
                  <a:tcPr marL="6799" marR="6799" marT="67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419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Puntuación general del equipo dada por EA Sports en dicha jornada</a:t>
                      </a:r>
                    </a:p>
                  </a:txBody>
                  <a:tcPr marL="6799" marR="6799" marT="67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65250826"/>
                  </a:ext>
                </a:extLst>
              </a:tr>
              <a:tr h="163926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</a:t>
                      </a:r>
                    </a:p>
                  </a:txBody>
                  <a:tcPr marL="6799" marR="6799" marT="67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att</a:t>
                      </a: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_</a:t>
                      </a:r>
                    </a:p>
                  </a:txBody>
                  <a:tcPr marL="6799" marR="6799" marT="67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kumimoji="0" lang="en-US" sz="11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away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9" marR="6799" marT="67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SoFIFA</a:t>
                      </a:r>
                    </a:p>
                  </a:txBody>
                  <a:tcPr marL="6799" marR="6799" marT="67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Estandarización</a:t>
                      </a:r>
                    </a:p>
                  </a:txBody>
                  <a:tcPr marL="6799" marR="6799" marT="67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419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Puntuación del ataque del equipo dada por EA Sports en dicha jornada</a:t>
                      </a:r>
                    </a:p>
                  </a:txBody>
                  <a:tcPr marL="6799" marR="6799" marT="67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6639021"/>
                  </a:ext>
                </a:extLst>
              </a:tr>
              <a:tr h="163926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</a:t>
                      </a:r>
                    </a:p>
                  </a:txBody>
                  <a:tcPr marL="6799" marR="6799" marT="67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mid_</a:t>
                      </a:r>
                    </a:p>
                  </a:txBody>
                  <a:tcPr marL="6799" marR="6799" marT="67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kumimoji="0" lang="en-US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away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9" marR="6799" marT="67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SoFIFA</a:t>
                      </a:r>
                    </a:p>
                  </a:txBody>
                  <a:tcPr marL="6799" marR="6799" marT="67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Estandarización</a:t>
                      </a:r>
                    </a:p>
                  </a:txBody>
                  <a:tcPr marL="6799" marR="6799" marT="67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419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Puntuación de la media del equipo dada por EA Sports en dicha jornada</a:t>
                      </a:r>
                    </a:p>
                  </a:txBody>
                  <a:tcPr marL="6799" marR="6799" marT="67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89369743"/>
                  </a:ext>
                </a:extLst>
              </a:tr>
              <a:tr h="163926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</a:t>
                      </a:r>
                    </a:p>
                  </a:txBody>
                  <a:tcPr marL="6799" marR="6799" marT="67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def_</a:t>
                      </a:r>
                    </a:p>
                  </a:txBody>
                  <a:tcPr marL="6799" marR="6799" marT="67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kumimoji="0" lang="en-US" sz="11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away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9" marR="6799" marT="67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SoFIFA</a:t>
                      </a:r>
                    </a:p>
                  </a:txBody>
                  <a:tcPr marL="6799" marR="6799" marT="67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Estandarización</a:t>
                      </a:r>
                    </a:p>
                  </a:txBody>
                  <a:tcPr marL="6799" marR="6799" marT="67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419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Puntuación de la defensa del equipo dada por EA Sports en dicha jornada</a:t>
                      </a:r>
                    </a:p>
                  </a:txBody>
                  <a:tcPr marL="6799" marR="6799" marT="67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60073117"/>
                  </a:ext>
                </a:extLst>
              </a:tr>
              <a:tr h="163926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6799" marR="6799" marT="67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transfer_budget</a:t>
                      </a: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_</a:t>
                      </a:r>
                    </a:p>
                  </a:txBody>
                  <a:tcPr marL="6799" marR="6799" marT="67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kumimoji="0" lang="en-US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away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9" marR="6799" marT="67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SoFIFA</a:t>
                      </a:r>
                    </a:p>
                  </a:txBody>
                  <a:tcPr marL="6799" marR="6799" marT="67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Normalización Topada</a:t>
                      </a:r>
                    </a:p>
                  </a:txBody>
                  <a:tcPr marL="6799" marR="6799" marT="67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419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Presupuesto del equipo dada por EA Sports en dicha jornada</a:t>
                      </a:r>
                    </a:p>
                  </a:txBody>
                  <a:tcPr marL="6799" marR="6799" marT="67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9676375"/>
                  </a:ext>
                </a:extLst>
              </a:tr>
              <a:tr h="163926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</a:t>
                      </a:r>
                    </a:p>
                  </a:txBody>
                  <a:tcPr marL="6799" marR="6799" marT="67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ip</a:t>
                      </a: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_</a:t>
                      </a:r>
                    </a:p>
                  </a:txBody>
                  <a:tcPr marL="6799" marR="6799" marT="67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kumimoji="0" lang="en-US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away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9" marR="6799" marT="67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SoFIFA</a:t>
                      </a:r>
                    </a:p>
                  </a:txBody>
                  <a:tcPr marL="6799" marR="6799" marT="67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Estandarización</a:t>
                      </a:r>
                    </a:p>
                  </a:txBody>
                  <a:tcPr marL="6799" marR="6799" marT="67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419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Prestigio Internacional del equipo dada por EA Sports en dicha jornada</a:t>
                      </a:r>
                    </a:p>
                  </a:txBody>
                  <a:tcPr marL="6799" marR="6799" marT="67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2716904"/>
                  </a:ext>
                </a:extLst>
              </a:tr>
              <a:tr h="163926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</a:t>
                      </a:r>
                    </a:p>
                  </a:txBody>
                  <a:tcPr marL="6799" marR="6799" marT="67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saa</a:t>
                      </a: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_</a:t>
                      </a:r>
                    </a:p>
                  </a:txBody>
                  <a:tcPr marL="6799" marR="6799" marT="67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kumimoji="0" lang="en-US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away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9" marR="6799" marT="67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SoFIFA</a:t>
                      </a:r>
                    </a:p>
                  </a:txBody>
                  <a:tcPr marL="6799" marR="6799" marT="67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Normalización</a:t>
                      </a:r>
                    </a:p>
                  </a:txBody>
                  <a:tcPr marL="6799" marR="6799" marT="67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419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Promedio de la edad del equipo inicial dada por EA Sports en dicha jornada</a:t>
                      </a:r>
                    </a:p>
                  </a:txBody>
                  <a:tcPr marL="6799" marR="6799" marT="67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73176941"/>
                  </a:ext>
                </a:extLst>
              </a:tr>
              <a:tr h="163926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</a:t>
                      </a:r>
                    </a:p>
                  </a:txBody>
                  <a:tcPr marL="6799" marR="6799" marT="67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proba_h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9" marR="6799" marT="67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Football Data</a:t>
                      </a:r>
                    </a:p>
                  </a:txBody>
                  <a:tcPr marL="6799" marR="6799" marT="67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6799" marR="6799" marT="67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Último 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momio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inverso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rescalado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de Pinnacle Sports para la casa</a:t>
                      </a:r>
                    </a:p>
                  </a:txBody>
                  <a:tcPr marL="6799" marR="6799" marT="67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0754607"/>
                  </a:ext>
                </a:extLst>
              </a:tr>
              <a:tr h="163926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</a:t>
                      </a:r>
                    </a:p>
                  </a:txBody>
                  <a:tcPr marL="6799" marR="6799" marT="67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proba_d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9" marR="6799" marT="67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Football Data</a:t>
                      </a:r>
                    </a:p>
                  </a:txBody>
                  <a:tcPr marL="6799" marR="6799" marT="67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6799" marR="6799" marT="67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Último 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momio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inverso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rescalado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de Pinnacle Sports para 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el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empate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9" marR="6799" marT="67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2864321"/>
                  </a:ext>
                </a:extLst>
              </a:tr>
              <a:tr h="163926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6799" marR="6799" marT="67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proba_a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9" marR="6799" marT="67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Football Data</a:t>
                      </a:r>
                    </a:p>
                  </a:txBody>
                  <a:tcPr marL="6799" marR="6799" marT="67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6799" marR="6799" marT="67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Último 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momio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inverso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rescalado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de Pinnacle Sports para la 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visita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9" marR="6799" marT="67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01128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4136396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1779DC8-8F20-4B33-A841-3481EB92F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Anexo 5: Modelo con Subconjunto de Variables</a:t>
            </a:r>
            <a:endParaRPr lang="en-US" dirty="0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8BD82B8F-1E03-413C-98B3-D6530883D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8E64C-F43D-4FC1-833E-211F50B2A834}" type="slidenum">
              <a:rPr lang="es-419" smtClean="0"/>
              <a:t>46</a:t>
            </a:fld>
            <a:endParaRPr lang="es-419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A9604E2-614D-43CB-B296-9D18544A170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MX" dirty="0"/>
              <a:t>Variables Usadas en el Modelo de Aprendizaje Profundo</a:t>
            </a:r>
            <a:endParaRPr lang="en-US" dirty="0"/>
          </a:p>
        </p:txBody>
      </p:sp>
      <p:graphicFrame>
        <p:nvGraphicFramePr>
          <p:cNvPr id="6" name="Tabla 5">
            <a:extLst>
              <a:ext uri="{FF2B5EF4-FFF2-40B4-BE49-F238E27FC236}">
                <a16:creationId xmlns:a16="http://schemas.microsoft.com/office/drawing/2014/main" id="{D0F09F33-8C79-4CD6-A111-335190680E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7041043"/>
              </p:ext>
            </p:extLst>
          </p:nvPr>
        </p:nvGraphicFramePr>
        <p:xfrm>
          <a:off x="1530349" y="1300004"/>
          <a:ext cx="9131301" cy="2354580"/>
        </p:xfrm>
        <a:graphic>
          <a:graphicData uri="http://schemas.openxmlformats.org/drawingml/2006/table">
            <a:tbl>
              <a:tblPr/>
              <a:tblGrid>
                <a:gridCol w="175858">
                  <a:extLst>
                    <a:ext uri="{9D8B030D-6E8A-4147-A177-3AD203B41FA5}">
                      <a16:colId xmlns:a16="http://schemas.microsoft.com/office/drawing/2014/main" val="3486518042"/>
                    </a:ext>
                  </a:extLst>
                </a:gridCol>
                <a:gridCol w="951233">
                  <a:extLst>
                    <a:ext uri="{9D8B030D-6E8A-4147-A177-3AD203B41FA5}">
                      <a16:colId xmlns:a16="http://schemas.microsoft.com/office/drawing/2014/main" val="1129715331"/>
                    </a:ext>
                  </a:extLst>
                </a:gridCol>
                <a:gridCol w="623497">
                  <a:extLst>
                    <a:ext uri="{9D8B030D-6E8A-4147-A177-3AD203B41FA5}">
                      <a16:colId xmlns:a16="http://schemas.microsoft.com/office/drawing/2014/main" val="3140968007"/>
                    </a:ext>
                  </a:extLst>
                </a:gridCol>
                <a:gridCol w="959226">
                  <a:extLst>
                    <a:ext uri="{9D8B030D-6E8A-4147-A177-3AD203B41FA5}">
                      <a16:colId xmlns:a16="http://schemas.microsoft.com/office/drawing/2014/main" val="391587395"/>
                    </a:ext>
                  </a:extLst>
                </a:gridCol>
                <a:gridCol w="1492130">
                  <a:extLst>
                    <a:ext uri="{9D8B030D-6E8A-4147-A177-3AD203B41FA5}">
                      <a16:colId xmlns:a16="http://schemas.microsoft.com/office/drawing/2014/main" val="1627550865"/>
                    </a:ext>
                  </a:extLst>
                </a:gridCol>
                <a:gridCol w="4929357">
                  <a:extLst>
                    <a:ext uri="{9D8B030D-6E8A-4147-A177-3AD203B41FA5}">
                      <a16:colId xmlns:a16="http://schemas.microsoft.com/office/drawing/2014/main" val="1904959186"/>
                    </a:ext>
                  </a:extLst>
                </a:gridCol>
              </a:tblGrid>
              <a:tr h="182880"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Variable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Base de Datos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Transformación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Descripción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7732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ID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Nombre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Casa/Visita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207918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total_pts_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home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Football Data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Estandarización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419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Puntos del equipo en la tabla en dicha jornada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0786288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npxGD_var_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home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Understat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419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Varianza ponderada de los npxGD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5980039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big_six_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home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Football Data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419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Dummy. Es 1 si el equipo es un big six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0807574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total_pts_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away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Football Data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Estandarización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419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Puntos del equipo en la tabla en dicha jornada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4309792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npxGD_var_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away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Understat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419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Varianza ponderada de los npxGD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745441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big_six_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away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Football Data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419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Dummy. Es 1 si el equipo es un big six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605542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def_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home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SoFIFA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Estandarización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419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Puntuación de la defensa del equipo dada por EA Sports en dicha jornada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7857407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ip_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home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SoFIFA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Estandarización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419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Prestigio Internacional del equipo dada por EA Sports en dicha jornada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78965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def_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home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SoFIFA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Estandarización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419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Puntuación de la defensa del equipo dada por EA Sports en dicha jornada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190592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proba_h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Football Data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Últimos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momios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inversos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rescalados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de Pinnacle Sports para la casa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76428499"/>
                  </a:ext>
                </a:extLst>
              </a:tr>
            </a:tbl>
          </a:graphicData>
        </a:graphic>
      </p:graphicFrame>
      <p:sp>
        <p:nvSpPr>
          <p:cNvPr id="8" name="Marcador de contenido 4">
            <a:extLst>
              <a:ext uri="{FF2B5EF4-FFF2-40B4-BE49-F238E27FC236}">
                <a16:creationId xmlns:a16="http://schemas.microsoft.com/office/drawing/2014/main" id="{C71EDA8A-198E-4B1B-BBD0-2E6F857790D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57200" y="906463"/>
            <a:ext cx="11245850" cy="5373687"/>
          </a:xfrm>
        </p:spPr>
        <p:txBody>
          <a:bodyPr/>
          <a:lstStyle/>
          <a:p>
            <a:r>
              <a:rPr lang="es-MX" dirty="0"/>
              <a:t>El subconjunto de variables seleccionadas fueron:</a:t>
            </a:r>
          </a:p>
          <a:p>
            <a:endParaRPr lang="es-MX" dirty="0"/>
          </a:p>
          <a:p>
            <a:endParaRPr lang="es-MX" dirty="0"/>
          </a:p>
          <a:p>
            <a:endParaRPr lang="es-MX" dirty="0"/>
          </a:p>
          <a:p>
            <a:endParaRPr lang="es-MX" dirty="0"/>
          </a:p>
          <a:p>
            <a:endParaRPr lang="es-MX" dirty="0"/>
          </a:p>
          <a:p>
            <a:endParaRPr lang="es-MX" dirty="0"/>
          </a:p>
          <a:p>
            <a:endParaRPr lang="es-MX" dirty="0"/>
          </a:p>
          <a:p>
            <a:r>
              <a:rPr lang="es-MX" dirty="0"/>
              <a:t>La matriz de coeficientes ajustados fue la siguiente:</a:t>
            </a:r>
          </a:p>
          <a:p>
            <a:endParaRPr lang="es-MX" dirty="0"/>
          </a:p>
          <a:p>
            <a:pPr marL="0" indent="0">
              <a:buNone/>
            </a:pPr>
            <a:endParaRPr lang="es-MX" dirty="0"/>
          </a:p>
        </p:txBody>
      </p:sp>
      <p:graphicFrame>
        <p:nvGraphicFramePr>
          <p:cNvPr id="9" name="Tabla 8">
            <a:extLst>
              <a:ext uri="{FF2B5EF4-FFF2-40B4-BE49-F238E27FC236}">
                <a16:creationId xmlns:a16="http://schemas.microsoft.com/office/drawing/2014/main" id="{FC9183E4-24AF-484E-B690-41091D09B2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669202"/>
              </p:ext>
            </p:extLst>
          </p:nvPr>
        </p:nvGraphicFramePr>
        <p:xfrm>
          <a:off x="619760" y="4712494"/>
          <a:ext cx="10830561" cy="762000"/>
        </p:xfrm>
        <a:graphic>
          <a:graphicData uri="http://schemas.openxmlformats.org/drawingml/2006/table">
            <a:tbl>
              <a:tblPr/>
              <a:tblGrid>
                <a:gridCol w="579950">
                  <a:extLst>
                    <a:ext uri="{9D8B030D-6E8A-4147-A177-3AD203B41FA5}">
                      <a16:colId xmlns:a16="http://schemas.microsoft.com/office/drawing/2014/main" val="3770561904"/>
                    </a:ext>
                  </a:extLst>
                </a:gridCol>
                <a:gridCol w="768434">
                  <a:extLst>
                    <a:ext uri="{9D8B030D-6E8A-4147-A177-3AD203B41FA5}">
                      <a16:colId xmlns:a16="http://schemas.microsoft.com/office/drawing/2014/main" val="468458846"/>
                    </a:ext>
                  </a:extLst>
                </a:gridCol>
                <a:gridCol w="1130902">
                  <a:extLst>
                    <a:ext uri="{9D8B030D-6E8A-4147-A177-3AD203B41FA5}">
                      <a16:colId xmlns:a16="http://schemas.microsoft.com/office/drawing/2014/main" val="3997505057"/>
                    </a:ext>
                  </a:extLst>
                </a:gridCol>
                <a:gridCol w="1275889">
                  <a:extLst>
                    <a:ext uri="{9D8B030D-6E8A-4147-A177-3AD203B41FA5}">
                      <a16:colId xmlns:a16="http://schemas.microsoft.com/office/drawing/2014/main" val="3720168130"/>
                    </a:ext>
                  </a:extLst>
                </a:gridCol>
                <a:gridCol w="985914">
                  <a:extLst>
                    <a:ext uri="{9D8B030D-6E8A-4147-A177-3AD203B41FA5}">
                      <a16:colId xmlns:a16="http://schemas.microsoft.com/office/drawing/2014/main" val="1121686468"/>
                    </a:ext>
                  </a:extLst>
                </a:gridCol>
                <a:gridCol w="1101904">
                  <a:extLst>
                    <a:ext uri="{9D8B030D-6E8A-4147-A177-3AD203B41FA5}">
                      <a16:colId xmlns:a16="http://schemas.microsoft.com/office/drawing/2014/main" val="1146081411"/>
                    </a:ext>
                  </a:extLst>
                </a:gridCol>
                <a:gridCol w="1246892">
                  <a:extLst>
                    <a:ext uri="{9D8B030D-6E8A-4147-A177-3AD203B41FA5}">
                      <a16:colId xmlns:a16="http://schemas.microsoft.com/office/drawing/2014/main" val="2910196100"/>
                    </a:ext>
                  </a:extLst>
                </a:gridCol>
                <a:gridCol w="956917">
                  <a:extLst>
                    <a:ext uri="{9D8B030D-6E8A-4147-A177-3AD203B41FA5}">
                      <a16:colId xmlns:a16="http://schemas.microsoft.com/office/drawing/2014/main" val="3540033790"/>
                    </a:ext>
                  </a:extLst>
                </a:gridCol>
                <a:gridCol w="753935">
                  <a:extLst>
                    <a:ext uri="{9D8B030D-6E8A-4147-A177-3AD203B41FA5}">
                      <a16:colId xmlns:a16="http://schemas.microsoft.com/office/drawing/2014/main" val="3405149806"/>
                    </a:ext>
                  </a:extLst>
                </a:gridCol>
                <a:gridCol w="666942">
                  <a:extLst>
                    <a:ext uri="{9D8B030D-6E8A-4147-A177-3AD203B41FA5}">
                      <a16:colId xmlns:a16="http://schemas.microsoft.com/office/drawing/2014/main" val="1732936023"/>
                    </a:ext>
                  </a:extLst>
                </a:gridCol>
                <a:gridCol w="724937">
                  <a:extLst>
                    <a:ext uri="{9D8B030D-6E8A-4147-A177-3AD203B41FA5}">
                      <a16:colId xmlns:a16="http://schemas.microsoft.com/office/drawing/2014/main" val="1120400884"/>
                    </a:ext>
                  </a:extLst>
                </a:gridCol>
                <a:gridCol w="637945">
                  <a:extLst>
                    <a:ext uri="{9D8B030D-6E8A-4147-A177-3AD203B41FA5}">
                      <a16:colId xmlns:a16="http://schemas.microsoft.com/office/drawing/2014/main" val="3219135017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Intercepto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total_pts_home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npxGD_var_home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big_six_home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total_pts_away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npxGD_var_away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big_six_away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def_home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ip_home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def_away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proba_h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133155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Local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0.17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0.44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0.14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-0.56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0.29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858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-0.35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858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0.39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-0.31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0.67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3700181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Empate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-0.10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-0.16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-0.04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0.24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0.11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-0.57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-0.10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0.33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-0.18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-0.52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5638609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Visita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-0.17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0.02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0.71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-0.90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0.52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0.35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-0.75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-0.40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-0.15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-0.24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58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0.21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70706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0241391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E1C5E66-CB26-43F8-B15D-DA87CCD55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Anexo 5: Modelo con Subconjunto de Variables</a:t>
            </a:r>
            <a:endParaRPr lang="en-US" dirty="0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0BC822A8-5F7E-402F-A174-590E7F87B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8E64C-F43D-4FC1-833E-211F50B2A834}" type="slidenum">
              <a:rPr lang="es-419" smtClean="0"/>
              <a:t>47</a:t>
            </a:fld>
            <a:endParaRPr lang="es-419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002BFD1C-2F29-4CF0-B21E-C7F65F53A16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MX" dirty="0"/>
              <a:t>Precisión y Pérdida</a:t>
            </a:r>
            <a:endParaRPr lang="en-US" dirty="0"/>
          </a:p>
        </p:txBody>
      </p:sp>
      <p:pic>
        <p:nvPicPr>
          <p:cNvPr id="12" name="Imagen 11" descr="Gráfico, Histograma&#10;&#10;Descripción generada automáticamente">
            <a:extLst>
              <a:ext uri="{FF2B5EF4-FFF2-40B4-BE49-F238E27FC236}">
                <a16:creationId xmlns:a16="http://schemas.microsoft.com/office/drawing/2014/main" id="{BC7F57FA-83EE-4E1B-8E69-1206721F1B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4706" y="2638633"/>
            <a:ext cx="5009100" cy="3505200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A5C0A103-23DD-4A19-937A-5095D8447DB6}"/>
              </a:ext>
            </a:extLst>
          </p:cNvPr>
          <p:cNvSpPr txBox="1"/>
          <p:nvPr/>
        </p:nvSpPr>
        <p:spPr>
          <a:xfrm>
            <a:off x="7516368" y="2233168"/>
            <a:ext cx="3377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800" b="1" dirty="0">
                <a:solidFill>
                  <a:schemeClr val="bg2"/>
                </a:solidFill>
              </a:rPr>
              <a:t>Todas las Variables</a:t>
            </a:r>
            <a:endParaRPr lang="en-US" sz="2800" b="1" dirty="0">
              <a:solidFill>
                <a:schemeClr val="bg2"/>
              </a:solidFill>
            </a:endParaRPr>
          </a:p>
        </p:txBody>
      </p:sp>
      <p:pic>
        <p:nvPicPr>
          <p:cNvPr id="18" name="Imagen 17" descr="Gráfico, Histograma&#10;&#10;Descripción generada automáticamente">
            <a:extLst>
              <a:ext uri="{FF2B5EF4-FFF2-40B4-BE49-F238E27FC236}">
                <a16:creationId xmlns:a16="http://schemas.microsoft.com/office/drawing/2014/main" id="{06797FDA-6304-43B7-997B-F217D1D318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155" y="2646160"/>
            <a:ext cx="4995928" cy="3490146"/>
          </a:xfrm>
          <a:prstGeom prst="rect">
            <a:avLst/>
          </a:prstGeom>
        </p:spPr>
      </p:pic>
      <p:sp>
        <p:nvSpPr>
          <p:cNvPr id="19" name="CuadroTexto 18">
            <a:extLst>
              <a:ext uri="{FF2B5EF4-FFF2-40B4-BE49-F238E27FC236}">
                <a16:creationId xmlns:a16="http://schemas.microsoft.com/office/drawing/2014/main" id="{EA43BA62-E2EA-46D6-82DD-05D1F92B7458}"/>
              </a:ext>
            </a:extLst>
          </p:cNvPr>
          <p:cNvSpPr txBox="1"/>
          <p:nvPr/>
        </p:nvSpPr>
        <p:spPr>
          <a:xfrm>
            <a:off x="1097280" y="2233168"/>
            <a:ext cx="4470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800" b="1" dirty="0">
                <a:solidFill>
                  <a:schemeClr val="bg2"/>
                </a:solidFill>
              </a:rPr>
              <a:t>Subconjunto de Variables</a:t>
            </a:r>
            <a:endParaRPr lang="en-US" sz="2800" b="1" dirty="0">
              <a:solidFill>
                <a:schemeClr val="bg2"/>
              </a:solidFill>
            </a:endParaRPr>
          </a:p>
        </p:txBody>
      </p:sp>
      <p:sp>
        <p:nvSpPr>
          <p:cNvPr id="21" name="Marcador de contenido 4">
            <a:extLst>
              <a:ext uri="{FF2B5EF4-FFF2-40B4-BE49-F238E27FC236}">
                <a16:creationId xmlns:a16="http://schemas.microsoft.com/office/drawing/2014/main" id="{EF24EBEC-944D-441C-ABC0-34C52198271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57200" y="906463"/>
            <a:ext cx="11245850" cy="5373687"/>
          </a:xfrm>
        </p:spPr>
        <p:txBody>
          <a:bodyPr/>
          <a:lstStyle/>
          <a:p>
            <a:r>
              <a:rPr lang="es-MX" b="1" dirty="0"/>
              <a:t>Desempeño de los modelos*</a:t>
            </a:r>
          </a:p>
          <a:p>
            <a:endParaRPr lang="es-MX" dirty="0"/>
          </a:p>
          <a:p>
            <a:pPr marL="0" indent="0">
              <a:buNone/>
            </a:pPr>
            <a:endParaRPr lang="es-MX" dirty="0"/>
          </a:p>
          <a:p>
            <a:pPr marL="457200" lvl="1" indent="0">
              <a:buNone/>
            </a:pPr>
            <a:r>
              <a:rPr lang="es-MX" dirty="0">
                <a:latin typeface="+mj-lt"/>
              </a:rPr>
              <a:t>		</a:t>
            </a:r>
          </a:p>
          <a:p>
            <a:pPr marL="457200" lvl="1" indent="0">
              <a:buNone/>
            </a:pPr>
            <a:endParaRPr lang="es-MX" dirty="0"/>
          </a:p>
          <a:p>
            <a:pPr lvl="1"/>
            <a:endParaRPr lang="es-MX" dirty="0"/>
          </a:p>
          <a:p>
            <a:endParaRPr lang="es-MX" dirty="0"/>
          </a:p>
        </p:txBody>
      </p:sp>
      <p:graphicFrame>
        <p:nvGraphicFramePr>
          <p:cNvPr id="26" name="Tabla 25">
            <a:extLst>
              <a:ext uri="{FF2B5EF4-FFF2-40B4-BE49-F238E27FC236}">
                <a16:creationId xmlns:a16="http://schemas.microsoft.com/office/drawing/2014/main" id="{B4D418B3-0B51-4FDA-9813-D9F4D2388A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3725996"/>
              </p:ext>
            </p:extLst>
          </p:nvPr>
        </p:nvGraphicFramePr>
        <p:xfrm>
          <a:off x="3495553" y="1319515"/>
          <a:ext cx="5197033" cy="754380"/>
        </p:xfrm>
        <a:graphic>
          <a:graphicData uri="http://schemas.openxmlformats.org/drawingml/2006/table">
            <a:tbl>
              <a:tblPr/>
              <a:tblGrid>
                <a:gridCol w="2523041">
                  <a:extLst>
                    <a:ext uri="{9D8B030D-6E8A-4147-A177-3AD203B41FA5}">
                      <a16:colId xmlns:a16="http://schemas.microsoft.com/office/drawing/2014/main" val="780776746"/>
                    </a:ext>
                  </a:extLst>
                </a:gridCol>
                <a:gridCol w="1336996">
                  <a:extLst>
                    <a:ext uri="{9D8B030D-6E8A-4147-A177-3AD203B41FA5}">
                      <a16:colId xmlns:a16="http://schemas.microsoft.com/office/drawing/2014/main" val="1741891186"/>
                    </a:ext>
                  </a:extLst>
                </a:gridCol>
                <a:gridCol w="1336996">
                  <a:extLst>
                    <a:ext uri="{9D8B030D-6E8A-4147-A177-3AD203B41FA5}">
                      <a16:colId xmlns:a16="http://schemas.microsoft.com/office/drawing/2014/main" val="4022614164"/>
                    </a:ext>
                  </a:extLst>
                </a:gridCol>
              </a:tblGrid>
              <a:tr h="121854"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 err="1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Pérdida</a:t>
                      </a:r>
                      <a:endParaRPr lang="en-US" sz="1600" b="1" i="0" u="none" strike="noStrike" dirty="0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 err="1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Precisión</a:t>
                      </a:r>
                      <a:endParaRPr lang="en-US" sz="1600" b="1" i="0" u="none" strike="noStrike" dirty="0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71568547"/>
                  </a:ext>
                </a:extLst>
              </a:tr>
              <a:tr h="240015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 dirty="0" err="1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Subconjunto</a:t>
                      </a:r>
                      <a:r>
                        <a:rPr lang="en-US" sz="1600" b="1" i="0" u="none" strike="noStrike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 de Variables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1.34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41.76%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48098862"/>
                  </a:ext>
                </a:extLst>
              </a:tr>
              <a:tr h="240015">
                <a:tc>
                  <a:txBody>
                    <a:bodyPr/>
                    <a:lstStyle/>
                    <a:p>
                      <a:pPr algn="l" fontAlgn="b"/>
                      <a:r>
                        <a:rPr lang="es-MX" sz="1600" b="1" i="0" u="none" strike="noStrike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Todas las Variables</a:t>
                      </a:r>
                      <a:endParaRPr lang="en-US" sz="1600" b="1" i="0" u="none" strike="noStrike" dirty="0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1.22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chemeClr val="bg2"/>
                          </a:solidFill>
                          <a:effectLst/>
                          <a:latin typeface="Calibri" panose="020F0502020204030204" pitchFamily="34" charset="0"/>
                        </a:rPr>
                        <a:t>51.76%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41845229"/>
                  </a:ext>
                </a:extLst>
              </a:tr>
            </a:tbl>
          </a:graphicData>
        </a:graphic>
      </p:graphicFrame>
      <p:sp>
        <p:nvSpPr>
          <p:cNvPr id="27" name="CuadroTexto 26">
            <a:extLst>
              <a:ext uri="{FF2B5EF4-FFF2-40B4-BE49-F238E27FC236}">
                <a16:creationId xmlns:a16="http://schemas.microsoft.com/office/drawing/2014/main" id="{7BA09358-75BE-4524-AEA8-A47B61A31433}"/>
              </a:ext>
            </a:extLst>
          </p:cNvPr>
          <p:cNvSpPr txBox="1"/>
          <p:nvPr/>
        </p:nvSpPr>
        <p:spPr>
          <a:xfrm>
            <a:off x="332851" y="6298399"/>
            <a:ext cx="1150002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2"/>
                </a:solidFill>
              </a:rPr>
              <a:t>*</a:t>
            </a:r>
            <a:r>
              <a:rPr lang="en-US" sz="1100" dirty="0" err="1">
                <a:solidFill>
                  <a:schemeClr val="bg2"/>
                </a:solidFill>
              </a:rPr>
              <a:t>Medido</a:t>
            </a:r>
            <a:r>
              <a:rPr lang="en-US" sz="1100" dirty="0">
                <a:solidFill>
                  <a:schemeClr val="bg2"/>
                </a:solidFill>
              </a:rPr>
              <a:t> </a:t>
            </a:r>
            <a:r>
              <a:rPr lang="en-US" sz="1100" dirty="0" err="1">
                <a:solidFill>
                  <a:schemeClr val="bg2"/>
                </a:solidFill>
              </a:rPr>
              <a:t>puntualmente</a:t>
            </a:r>
            <a:r>
              <a:rPr lang="en-US" sz="1100" dirty="0">
                <a:solidFill>
                  <a:schemeClr val="bg2"/>
                </a:solidFill>
              </a:rPr>
              <a:t> </a:t>
            </a:r>
            <a:r>
              <a:rPr lang="en-US" sz="1100" dirty="0" err="1">
                <a:solidFill>
                  <a:schemeClr val="bg2"/>
                </a:solidFill>
              </a:rPr>
              <a:t>en</a:t>
            </a:r>
            <a:r>
              <a:rPr lang="en-US" sz="1100" dirty="0">
                <a:solidFill>
                  <a:schemeClr val="bg2"/>
                </a:solidFill>
              </a:rPr>
              <a:t> la base de </a:t>
            </a:r>
            <a:r>
              <a:rPr lang="en-US" sz="1100" dirty="0" err="1">
                <a:solidFill>
                  <a:schemeClr val="bg2"/>
                </a:solidFill>
              </a:rPr>
              <a:t>validación</a:t>
            </a:r>
            <a:r>
              <a:rPr lang="en-US" sz="1100" dirty="0">
                <a:solidFill>
                  <a:schemeClr val="bg2"/>
                </a:solidFill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40118632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E1C5E66-CB26-43F8-B15D-DA87CCD55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Anexo 5: Modelo con Subconjunto de Variables</a:t>
            </a:r>
            <a:endParaRPr lang="en-US" dirty="0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0BC822A8-5F7E-402F-A174-590E7F87B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8E64C-F43D-4FC1-833E-211F50B2A834}" type="slidenum">
              <a:rPr lang="es-419" smtClean="0"/>
              <a:t>48</a:t>
            </a:fld>
            <a:endParaRPr lang="es-419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002BFD1C-2F29-4CF0-B21E-C7F65F53A16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MX" dirty="0"/>
              <a:t>Coeficientes: Victoria Local</a:t>
            </a:r>
            <a:endParaRPr lang="en-US" dirty="0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A5C0A103-23DD-4A19-937A-5095D8447DB6}"/>
              </a:ext>
            </a:extLst>
          </p:cNvPr>
          <p:cNvSpPr txBox="1"/>
          <p:nvPr/>
        </p:nvSpPr>
        <p:spPr>
          <a:xfrm>
            <a:off x="7485888" y="1328928"/>
            <a:ext cx="3377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800" b="1" dirty="0">
                <a:solidFill>
                  <a:schemeClr val="bg2"/>
                </a:solidFill>
              </a:rPr>
              <a:t>Todas las Variables</a:t>
            </a:r>
            <a:endParaRPr lang="en-US" sz="2800" b="1" dirty="0">
              <a:solidFill>
                <a:schemeClr val="bg2"/>
              </a:solidFill>
            </a:endParaRP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EA43BA62-E2EA-46D6-82DD-05D1F92B7458}"/>
              </a:ext>
            </a:extLst>
          </p:cNvPr>
          <p:cNvSpPr txBox="1"/>
          <p:nvPr/>
        </p:nvSpPr>
        <p:spPr>
          <a:xfrm>
            <a:off x="1056640" y="1318768"/>
            <a:ext cx="4470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800" b="1" dirty="0">
                <a:solidFill>
                  <a:schemeClr val="bg2"/>
                </a:solidFill>
              </a:rPr>
              <a:t>Subconjunto de Variables</a:t>
            </a:r>
            <a:endParaRPr lang="en-US" sz="2800" b="1" dirty="0">
              <a:solidFill>
                <a:schemeClr val="bg2"/>
              </a:solidFill>
            </a:endParaRPr>
          </a:p>
        </p:txBody>
      </p:sp>
      <p:pic>
        <p:nvPicPr>
          <p:cNvPr id="6" name="Imagen 5" descr="Diagrama&#10;&#10;Descripción generada automáticamente">
            <a:extLst>
              <a:ext uri="{FF2B5EF4-FFF2-40B4-BE49-F238E27FC236}">
                <a16:creationId xmlns:a16="http://schemas.microsoft.com/office/drawing/2014/main" id="{FFF9C6D5-7F8F-4F90-981C-14C464CA67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7364" y="2133600"/>
            <a:ext cx="4461224" cy="3483691"/>
          </a:xfrm>
          <a:prstGeom prst="rect">
            <a:avLst/>
          </a:prstGeom>
        </p:spPr>
      </p:pic>
      <p:pic>
        <p:nvPicPr>
          <p:cNvPr id="8" name="Imagen 7" descr="Diagrama&#10;&#10;Descripción generada automáticamente">
            <a:extLst>
              <a:ext uri="{FF2B5EF4-FFF2-40B4-BE49-F238E27FC236}">
                <a16:creationId xmlns:a16="http://schemas.microsoft.com/office/drawing/2014/main" id="{F74D0475-EE36-4BEE-97E0-4B87E74674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092" y="2143760"/>
            <a:ext cx="4449735" cy="3474720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8DD68FE9-7D20-42CE-A902-3D8AA45DD59F}"/>
              </a:ext>
            </a:extLst>
          </p:cNvPr>
          <p:cNvSpPr txBox="1"/>
          <p:nvPr/>
        </p:nvSpPr>
        <p:spPr>
          <a:xfrm>
            <a:off x="321276" y="6367849"/>
            <a:ext cx="1150002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2"/>
                </a:solidFill>
              </a:rPr>
              <a:t>La </a:t>
            </a:r>
            <a:r>
              <a:rPr lang="en-US" sz="1100" dirty="0" err="1">
                <a:solidFill>
                  <a:schemeClr val="bg2"/>
                </a:solidFill>
              </a:rPr>
              <a:t>numeración</a:t>
            </a:r>
            <a:r>
              <a:rPr lang="en-US" sz="1100" dirty="0">
                <a:solidFill>
                  <a:schemeClr val="bg2"/>
                </a:solidFill>
              </a:rPr>
              <a:t> de las variables cambia, por lo que las </a:t>
            </a:r>
            <a:r>
              <a:rPr lang="en-US" sz="1100" dirty="0" err="1">
                <a:solidFill>
                  <a:schemeClr val="bg2"/>
                </a:solidFill>
              </a:rPr>
              <a:t>gráficas</a:t>
            </a:r>
            <a:r>
              <a:rPr lang="en-US" sz="1100" dirty="0">
                <a:solidFill>
                  <a:schemeClr val="bg2"/>
                </a:solidFill>
              </a:rPr>
              <a:t> no son </a:t>
            </a:r>
            <a:r>
              <a:rPr lang="en-US" sz="1100" dirty="0" err="1">
                <a:solidFill>
                  <a:schemeClr val="bg2"/>
                </a:solidFill>
              </a:rPr>
              <a:t>comparables</a:t>
            </a:r>
            <a:r>
              <a:rPr lang="en-US" sz="1100" dirty="0">
                <a:solidFill>
                  <a:schemeClr val="bg2"/>
                </a:solidFill>
              </a:rPr>
              <a:t> </a:t>
            </a:r>
            <a:r>
              <a:rPr lang="en-US" sz="1100" dirty="0" err="1">
                <a:solidFill>
                  <a:schemeClr val="bg2"/>
                </a:solidFill>
              </a:rPr>
              <a:t>en</a:t>
            </a:r>
            <a:r>
              <a:rPr lang="en-US" sz="1100" dirty="0">
                <a:solidFill>
                  <a:schemeClr val="bg2"/>
                </a:solidFill>
              </a:rPr>
              <a:t> </a:t>
            </a:r>
            <a:r>
              <a:rPr lang="en-US" sz="1100" dirty="0" err="1">
                <a:solidFill>
                  <a:schemeClr val="bg2"/>
                </a:solidFill>
              </a:rPr>
              <a:t>cuestión</a:t>
            </a:r>
            <a:r>
              <a:rPr lang="en-US" sz="1100" dirty="0">
                <a:solidFill>
                  <a:schemeClr val="bg2"/>
                </a:solidFill>
              </a:rPr>
              <a:t> de la </a:t>
            </a:r>
            <a:r>
              <a:rPr lang="en-US" sz="1100" dirty="0" err="1">
                <a:solidFill>
                  <a:schemeClr val="bg2"/>
                </a:solidFill>
              </a:rPr>
              <a:t>numeración</a:t>
            </a:r>
            <a:r>
              <a:rPr lang="en-US" sz="1100" dirty="0">
                <a:solidFill>
                  <a:schemeClr val="bg2"/>
                </a:solidFill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53280985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E1C5E66-CB26-43F8-B15D-DA87CCD55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Anexo 5: Modelo con Subconjunto de Variables</a:t>
            </a:r>
            <a:endParaRPr lang="en-US" dirty="0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0BC822A8-5F7E-402F-A174-590E7F87B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8E64C-F43D-4FC1-833E-211F50B2A834}" type="slidenum">
              <a:rPr lang="es-419" smtClean="0"/>
              <a:t>49</a:t>
            </a:fld>
            <a:endParaRPr lang="es-419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002BFD1C-2F29-4CF0-B21E-C7F65F53A16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MX" dirty="0"/>
              <a:t>Coeficientes: Empate</a:t>
            </a:r>
            <a:endParaRPr lang="en-US" dirty="0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A5C0A103-23DD-4A19-937A-5095D8447DB6}"/>
              </a:ext>
            </a:extLst>
          </p:cNvPr>
          <p:cNvSpPr txBox="1"/>
          <p:nvPr/>
        </p:nvSpPr>
        <p:spPr>
          <a:xfrm>
            <a:off x="7485888" y="1328928"/>
            <a:ext cx="3377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800" b="1" dirty="0">
                <a:solidFill>
                  <a:schemeClr val="bg2"/>
                </a:solidFill>
              </a:rPr>
              <a:t>Todas las Variables</a:t>
            </a:r>
            <a:endParaRPr lang="en-US" sz="2800" b="1" dirty="0">
              <a:solidFill>
                <a:schemeClr val="bg2"/>
              </a:solidFill>
            </a:endParaRP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EA43BA62-E2EA-46D6-82DD-05D1F92B7458}"/>
              </a:ext>
            </a:extLst>
          </p:cNvPr>
          <p:cNvSpPr txBox="1"/>
          <p:nvPr/>
        </p:nvSpPr>
        <p:spPr>
          <a:xfrm>
            <a:off x="1056640" y="1318768"/>
            <a:ext cx="4470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800" b="1" dirty="0">
                <a:solidFill>
                  <a:schemeClr val="bg2"/>
                </a:solidFill>
              </a:rPr>
              <a:t>Subconjunto de Variables</a:t>
            </a:r>
            <a:endParaRPr lang="en-US" sz="2800" b="1" dirty="0">
              <a:solidFill>
                <a:schemeClr val="bg2"/>
              </a:solidFill>
            </a:endParaRPr>
          </a:p>
        </p:txBody>
      </p:sp>
      <p:pic>
        <p:nvPicPr>
          <p:cNvPr id="11" name="Imagen 10" descr="Gráfico, Diagrama&#10;&#10;Descripción generada automáticamente">
            <a:extLst>
              <a:ext uri="{FF2B5EF4-FFF2-40B4-BE49-F238E27FC236}">
                <a16:creationId xmlns:a16="http://schemas.microsoft.com/office/drawing/2014/main" id="{750AA241-0553-4E3E-B16F-8D81866189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882" y="2153920"/>
            <a:ext cx="4411678" cy="3501646"/>
          </a:xfrm>
          <a:prstGeom prst="rect">
            <a:avLst/>
          </a:prstGeom>
        </p:spPr>
      </p:pic>
      <p:pic>
        <p:nvPicPr>
          <p:cNvPr id="16" name="Imagen 15" descr="Diagrama&#10;&#10;Descripción generada automáticamente">
            <a:extLst>
              <a:ext uri="{FF2B5EF4-FFF2-40B4-BE49-F238E27FC236}">
                <a16:creationId xmlns:a16="http://schemas.microsoft.com/office/drawing/2014/main" id="{5C62E3FA-9A40-418E-9972-C369804A9B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6883" y="2133600"/>
            <a:ext cx="4411678" cy="3501646"/>
          </a:xfrm>
          <a:prstGeom prst="rect">
            <a:avLst/>
          </a:prstGeom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FDAC3CCF-EF66-4585-86B3-A2FE558A9726}"/>
              </a:ext>
            </a:extLst>
          </p:cNvPr>
          <p:cNvSpPr txBox="1"/>
          <p:nvPr/>
        </p:nvSpPr>
        <p:spPr>
          <a:xfrm>
            <a:off x="321276" y="6367849"/>
            <a:ext cx="1150002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2"/>
                </a:solidFill>
              </a:rPr>
              <a:t>La </a:t>
            </a:r>
            <a:r>
              <a:rPr lang="en-US" sz="1100" dirty="0" err="1">
                <a:solidFill>
                  <a:schemeClr val="bg2"/>
                </a:solidFill>
              </a:rPr>
              <a:t>numeración</a:t>
            </a:r>
            <a:r>
              <a:rPr lang="en-US" sz="1100" dirty="0">
                <a:solidFill>
                  <a:schemeClr val="bg2"/>
                </a:solidFill>
              </a:rPr>
              <a:t> de las variables cambia, por lo que las </a:t>
            </a:r>
            <a:r>
              <a:rPr lang="en-US" sz="1100" dirty="0" err="1">
                <a:solidFill>
                  <a:schemeClr val="bg2"/>
                </a:solidFill>
              </a:rPr>
              <a:t>gráficas</a:t>
            </a:r>
            <a:r>
              <a:rPr lang="en-US" sz="1100" dirty="0">
                <a:solidFill>
                  <a:schemeClr val="bg2"/>
                </a:solidFill>
              </a:rPr>
              <a:t> no son </a:t>
            </a:r>
            <a:r>
              <a:rPr lang="en-US" sz="1100" dirty="0" err="1">
                <a:solidFill>
                  <a:schemeClr val="bg2"/>
                </a:solidFill>
              </a:rPr>
              <a:t>comparables</a:t>
            </a:r>
            <a:r>
              <a:rPr lang="en-US" sz="1100" dirty="0">
                <a:solidFill>
                  <a:schemeClr val="bg2"/>
                </a:solidFill>
              </a:rPr>
              <a:t> </a:t>
            </a:r>
            <a:r>
              <a:rPr lang="en-US" sz="1100" dirty="0" err="1">
                <a:solidFill>
                  <a:schemeClr val="bg2"/>
                </a:solidFill>
              </a:rPr>
              <a:t>en</a:t>
            </a:r>
            <a:r>
              <a:rPr lang="en-US" sz="1100" dirty="0">
                <a:solidFill>
                  <a:schemeClr val="bg2"/>
                </a:solidFill>
              </a:rPr>
              <a:t> </a:t>
            </a:r>
            <a:r>
              <a:rPr lang="en-US" sz="1100" dirty="0" err="1">
                <a:solidFill>
                  <a:schemeClr val="bg2"/>
                </a:solidFill>
              </a:rPr>
              <a:t>cuestión</a:t>
            </a:r>
            <a:r>
              <a:rPr lang="en-US" sz="1100" dirty="0">
                <a:solidFill>
                  <a:schemeClr val="bg2"/>
                </a:solidFill>
              </a:rPr>
              <a:t> de la </a:t>
            </a:r>
            <a:r>
              <a:rPr lang="en-US" sz="1100" dirty="0" err="1">
                <a:solidFill>
                  <a:schemeClr val="bg2"/>
                </a:solidFill>
              </a:rPr>
              <a:t>numeración</a:t>
            </a:r>
            <a:r>
              <a:rPr lang="en-US" sz="1100" dirty="0">
                <a:solidFill>
                  <a:schemeClr val="bg2"/>
                </a:solidFill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9957100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40E4C6-332D-46C5-8B98-547CA5B03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Apuestas Deportivas</a:t>
            </a:r>
            <a:endParaRPr lang="es-419" dirty="0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6AB80017-A794-4124-B850-58399BFDE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8E64C-F43D-4FC1-833E-211F50B2A834}" type="slidenum">
              <a:rPr lang="es-419" smtClean="0"/>
              <a:t>5</a:t>
            </a:fld>
            <a:endParaRPr lang="es-419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DC0675B7-B0CD-4511-8943-F5B0D40C636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MX" dirty="0"/>
              <a:t>Definiciones y Momios</a:t>
            </a:r>
            <a:endParaRPr lang="es-419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Marcador de contenido 4">
                <a:extLst>
                  <a:ext uri="{FF2B5EF4-FFF2-40B4-BE49-F238E27FC236}">
                    <a16:creationId xmlns:a16="http://schemas.microsoft.com/office/drawing/2014/main" id="{30B718F8-10E6-4E0B-BE0E-5D77F56EB6C2}"/>
                  </a:ext>
                </a:extLst>
              </p:cNvPr>
              <p:cNvSpPr>
                <a:spLocks noGrp="1"/>
              </p:cNvSpPr>
              <p:nvPr>
                <p:ph sz="quarter" idx="14"/>
              </p:nvPr>
            </p:nvSpPr>
            <p:spPr/>
            <p:txBody>
              <a:bodyPr/>
              <a:lstStyle/>
              <a:p>
                <a:pPr algn="just"/>
                <a:r>
                  <a:rPr lang="es-MX" b="1" dirty="0">
                    <a:latin typeface="+mj-lt"/>
                  </a:rPr>
                  <a:t>Definiciones</a:t>
                </a:r>
              </a:p>
              <a:p>
                <a:pPr lvl="1" algn="just"/>
                <a14:m>
                  <m:oMath xmlns:m="http://schemas.openxmlformats.org/officeDocument/2006/math">
                    <m:sSub>
                      <m:sSubPr>
                        <m:ctrlPr>
                          <a:rPr lang="es-MX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MX" b="0" i="1" dirty="0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s-MX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s-MX" dirty="0">
                    <a:latin typeface="+mj-lt"/>
                  </a:rPr>
                  <a:t> es la apuesta inicial.  </a:t>
                </a:r>
              </a:p>
              <a:p>
                <a:pPr lvl="1" algn="just"/>
                <a14:m>
                  <m:oMath xmlns:m="http://schemas.openxmlformats.org/officeDocument/2006/math">
                    <m:sSub>
                      <m:sSubPr>
                        <m:ctrlPr>
                          <a:rPr lang="es-MX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MX" i="1" dirty="0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s-MX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s-MX" dirty="0">
                    <a:latin typeface="+mj-lt"/>
                  </a:rPr>
                  <a:t> la ganancia de haber apostado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MX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MX" i="1" dirty="0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s-MX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s-MX" dirty="0">
                    <a:latin typeface="+mj-lt"/>
                  </a:rPr>
                  <a:t> </a:t>
                </a:r>
                <a:r>
                  <a:rPr lang="es-MX" i="1" dirty="0">
                    <a:latin typeface="+mj-lt"/>
                  </a:rPr>
                  <a:t>sin </a:t>
                </a:r>
                <a:r>
                  <a:rPr lang="es-MX" dirty="0">
                    <a:latin typeface="+mj-lt"/>
                  </a:rPr>
                  <a:t>contar este mismo monto inicial.</a:t>
                </a:r>
              </a:p>
              <a:p>
                <a:pPr lvl="1" algn="just"/>
                <a14:m>
                  <m:oMath xmlns:m="http://schemas.openxmlformats.org/officeDocument/2006/math">
                    <m:r>
                      <a:rPr lang="es-MX" i="1" dirty="0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s-MX" dirty="0">
                    <a:latin typeface="+mj-lt"/>
                  </a:rPr>
                  <a:t> como la ganancia bruta de apostar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MX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MX" i="1" dirty="0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s-MX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s-MX" dirty="0">
                    <a:latin typeface="+mj-lt"/>
                  </a:rPr>
                  <a:t>. Es decir </a:t>
                </a:r>
                <a14:m>
                  <m:oMath xmlns:m="http://schemas.openxmlformats.org/officeDocument/2006/math">
                    <m:r>
                      <a:rPr lang="es-MX" i="1" dirty="0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s-MX" i="1" dirty="0" smtClean="0">
                        <a:latin typeface="Cambria Math" panose="02040503050406030204" pitchFamily="18" charset="0"/>
                      </a:rPr>
                      <m:t> = </m:t>
                    </m:r>
                    <m:sSub>
                      <m:sSubPr>
                        <m:ctrlPr>
                          <a:rPr lang="es-MX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MX" i="1" dirty="0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s-MX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s-MX" i="1" dirty="0" smtClean="0">
                        <a:latin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es-MX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MX" i="1" dirty="0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s-MX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s-MX" dirty="0">
                    <a:latin typeface="+mj-lt"/>
                  </a:rPr>
                  <a:t>.</a:t>
                </a:r>
              </a:p>
              <a:p>
                <a:pPr lvl="1" algn="just"/>
                <a:r>
                  <a:rPr lang="es-MX" dirty="0">
                    <a:latin typeface="+mj-lt"/>
                  </a:rPr>
                  <a:t>Momio: El momio del evento </a:t>
                </a:r>
                <a14:m>
                  <m:oMath xmlns:m="http://schemas.openxmlformats.org/officeDocument/2006/math">
                    <m:r>
                      <a:rPr lang="es-MX" i="1" dirty="0" smtClean="0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s-MX" dirty="0">
                    <a:latin typeface="+mj-lt"/>
                  </a:rPr>
                  <a:t> está dado por </a:t>
                </a:r>
                <a14:m>
                  <m:oMath xmlns:m="http://schemas.openxmlformats.org/officeDocument/2006/math">
                    <m:r>
                      <a:rPr lang="es-MX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s-MX" i="1" dirty="0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s-MX" b="0" i="1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s-MX" dirty="0">
                    <a:latin typeface="+mj-lt"/>
                  </a:rPr>
                  <a:t>.</a:t>
                </a:r>
              </a:p>
              <a:p>
                <a:pPr algn="just"/>
                <a:endParaRPr lang="es-MX" dirty="0">
                  <a:latin typeface="+mj-lt"/>
                </a:endParaRPr>
              </a:p>
              <a:p>
                <a:pPr algn="just"/>
                <a:r>
                  <a:rPr lang="es-MX" b="1" dirty="0">
                    <a:latin typeface="+mj-lt"/>
                  </a:rPr>
                  <a:t>Presentación común de los momios en apuestas</a:t>
                </a:r>
              </a:p>
              <a:p>
                <a:pPr marL="0" indent="0" algn="just">
                  <a:buNone/>
                </a:pPr>
                <a:endParaRPr lang="es-MX" dirty="0">
                  <a:latin typeface="+mj-lt"/>
                </a:endParaRPr>
              </a:p>
              <a:p>
                <a:pPr algn="just"/>
                <a:endParaRPr lang="es-MX" dirty="0">
                  <a:latin typeface="+mj-lt"/>
                </a:endParaRPr>
              </a:p>
              <a:p>
                <a:pPr algn="just"/>
                <a:endParaRPr lang="es-MX" dirty="0">
                  <a:latin typeface="+mj-lt"/>
                </a:endParaRPr>
              </a:p>
              <a:p>
                <a:pPr algn="just"/>
                <a:endParaRPr lang="es-MX" dirty="0">
                  <a:latin typeface="+mj-lt"/>
                </a:endParaRPr>
              </a:p>
              <a:p>
                <a:pPr algn="just"/>
                <a:r>
                  <a:rPr lang="es-MX" b="1" dirty="0">
                    <a:latin typeface="+mj-lt"/>
                  </a:rPr>
                  <a:t>Equivalencias entre momios</a:t>
                </a:r>
              </a:p>
              <a:p>
                <a:pPr algn="just"/>
                <a:endParaRPr lang="es-MX" dirty="0">
                  <a:latin typeface="+mj-lt"/>
                </a:endParaRPr>
              </a:p>
              <a:p>
                <a:pPr marL="0" indent="0" algn="just">
                  <a:buNone/>
                </a:pPr>
                <a:endParaRPr lang="es-MX" dirty="0">
                  <a:latin typeface="+mj-lt"/>
                </a:endParaRPr>
              </a:p>
            </p:txBody>
          </p:sp>
        </mc:Choice>
        <mc:Fallback xmlns="">
          <p:sp>
            <p:nvSpPr>
              <p:cNvPr id="5" name="Marcador de contenido 4">
                <a:extLst>
                  <a:ext uri="{FF2B5EF4-FFF2-40B4-BE49-F238E27FC236}">
                    <a16:creationId xmlns:a16="http://schemas.microsoft.com/office/drawing/2014/main" id="{30B718F8-10E6-4E0B-BE0E-5D77F56EB6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blipFill>
                <a:blip r:embed="rId3"/>
                <a:stretch>
                  <a:fillRect l="-488" t="-12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uadroTexto 5">
            <a:extLst>
              <a:ext uri="{FF2B5EF4-FFF2-40B4-BE49-F238E27FC236}">
                <a16:creationId xmlns:a16="http://schemas.microsoft.com/office/drawing/2014/main" id="{038404E0-4EEC-4FAC-AB42-5A5D43BCC0F2}"/>
              </a:ext>
            </a:extLst>
          </p:cNvPr>
          <p:cNvSpPr txBox="1"/>
          <p:nvPr/>
        </p:nvSpPr>
        <p:spPr>
          <a:xfrm>
            <a:off x="3681664" y="3296655"/>
            <a:ext cx="34009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dirty="0">
                <a:solidFill>
                  <a:schemeClr val="accent4"/>
                </a:solidFill>
                <a:latin typeface="+mj-lt"/>
              </a:rPr>
              <a:t>Momios Decimales</a:t>
            </a:r>
          </a:p>
          <a:p>
            <a:pPr algn="ctr"/>
            <a:endParaRPr lang="es-419" dirty="0">
              <a:solidFill>
                <a:schemeClr val="accent4"/>
              </a:solidFill>
              <a:latin typeface="+mj-lt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16E00F38-F599-48D7-AA72-78222F287B0E}"/>
              </a:ext>
            </a:extLst>
          </p:cNvPr>
          <p:cNvSpPr txBox="1"/>
          <p:nvPr/>
        </p:nvSpPr>
        <p:spPr>
          <a:xfrm>
            <a:off x="425115" y="3304676"/>
            <a:ext cx="34009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dirty="0">
                <a:solidFill>
                  <a:schemeClr val="accent4"/>
                </a:solidFill>
                <a:latin typeface="+mj-lt"/>
              </a:rPr>
              <a:t>Momios Fraccionales</a:t>
            </a:r>
          </a:p>
          <a:p>
            <a:pPr algn="ctr"/>
            <a:endParaRPr lang="es-419" dirty="0">
              <a:solidFill>
                <a:schemeClr val="accent4"/>
              </a:solidFill>
              <a:latin typeface="+mj-lt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04BF55EE-ACBA-49A5-A105-5031342E65CD}"/>
              </a:ext>
            </a:extLst>
          </p:cNvPr>
          <p:cNvSpPr txBox="1"/>
          <p:nvPr/>
        </p:nvSpPr>
        <p:spPr>
          <a:xfrm>
            <a:off x="7638859" y="3312481"/>
            <a:ext cx="34009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dirty="0">
                <a:solidFill>
                  <a:schemeClr val="accent4"/>
                </a:solidFill>
                <a:latin typeface="+mj-lt"/>
              </a:rPr>
              <a:t>Momios Americanos</a:t>
            </a:r>
          </a:p>
          <a:p>
            <a:pPr algn="ctr"/>
            <a:endParaRPr lang="es-419" dirty="0">
              <a:solidFill>
                <a:schemeClr val="accent4"/>
              </a:solidFill>
              <a:latin typeface="+mj-lt"/>
            </a:endParaRP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A1C07598-A113-49D0-B85C-B78EC327BB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3881" y="3832458"/>
            <a:ext cx="1286054" cy="704948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FF43D5EF-C77C-46EA-911D-634CABE0CE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24103" y="3638171"/>
            <a:ext cx="1771897" cy="971686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101445D2-DF54-4DF2-97A7-5AFE40A0C8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32198" y="3730924"/>
            <a:ext cx="5449060" cy="924054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244445B6-2A4F-49EE-AE51-737F48BF48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85792" y="5733940"/>
            <a:ext cx="2619741" cy="800212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C53C14FD-3384-40DC-808A-888D7F0527F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05767" y="5601818"/>
            <a:ext cx="3400900" cy="981212"/>
          </a:xfrm>
          <a:prstGeom prst="rect">
            <a:avLst/>
          </a:prstGeom>
        </p:spPr>
      </p:pic>
      <p:sp>
        <p:nvSpPr>
          <p:cNvPr id="20" name="CuadroTexto 19">
            <a:extLst>
              <a:ext uri="{FF2B5EF4-FFF2-40B4-BE49-F238E27FC236}">
                <a16:creationId xmlns:a16="http://schemas.microsoft.com/office/drawing/2014/main" id="{53E38FCA-2343-47E0-82C6-018B6EDE61CC}"/>
              </a:ext>
            </a:extLst>
          </p:cNvPr>
          <p:cNvSpPr txBox="1"/>
          <p:nvPr/>
        </p:nvSpPr>
        <p:spPr>
          <a:xfrm>
            <a:off x="1066799" y="5334000"/>
            <a:ext cx="34009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dirty="0">
                <a:solidFill>
                  <a:schemeClr val="accent4"/>
                </a:solidFill>
                <a:latin typeface="+mj-lt"/>
              </a:rPr>
              <a:t>Decimales y Fraccionales</a:t>
            </a:r>
          </a:p>
          <a:p>
            <a:pPr algn="ctr"/>
            <a:endParaRPr lang="es-419" dirty="0">
              <a:solidFill>
                <a:schemeClr val="accent4"/>
              </a:solidFill>
              <a:latin typeface="+mj-lt"/>
            </a:endParaRP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8588E649-8847-408A-9C32-004060CDA1BE}"/>
              </a:ext>
            </a:extLst>
          </p:cNvPr>
          <p:cNvSpPr txBox="1"/>
          <p:nvPr/>
        </p:nvSpPr>
        <p:spPr>
          <a:xfrm>
            <a:off x="7707363" y="5295630"/>
            <a:ext cx="34009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dirty="0">
                <a:solidFill>
                  <a:schemeClr val="accent4"/>
                </a:solidFill>
                <a:latin typeface="+mj-lt"/>
              </a:rPr>
              <a:t>Americanos y Fraccionales</a:t>
            </a:r>
          </a:p>
          <a:p>
            <a:pPr algn="ctr"/>
            <a:endParaRPr lang="es-419" dirty="0">
              <a:solidFill>
                <a:schemeClr val="accent4"/>
              </a:solidFill>
              <a:latin typeface="+mj-lt"/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39A86571-C6AC-4FCE-B960-D0E092124C3E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18968"/>
          <a:stretch/>
        </p:blipFill>
        <p:spPr>
          <a:xfrm>
            <a:off x="9442748" y="1237128"/>
            <a:ext cx="1885164" cy="1527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97011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E1C5E66-CB26-43F8-B15D-DA87CCD55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Anexo 5: Modelo con Subconjunto de Variables</a:t>
            </a:r>
            <a:endParaRPr lang="en-US" dirty="0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0BC822A8-5F7E-402F-A174-590E7F87B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8E64C-F43D-4FC1-833E-211F50B2A834}" type="slidenum">
              <a:rPr lang="es-419" smtClean="0"/>
              <a:t>50</a:t>
            </a:fld>
            <a:endParaRPr lang="es-419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002BFD1C-2F29-4CF0-B21E-C7F65F53A16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MX" dirty="0"/>
              <a:t>Coeficientes: Victoria Visitante</a:t>
            </a:r>
            <a:endParaRPr lang="en-US" dirty="0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A5C0A103-23DD-4A19-937A-5095D8447DB6}"/>
              </a:ext>
            </a:extLst>
          </p:cNvPr>
          <p:cNvSpPr txBox="1"/>
          <p:nvPr/>
        </p:nvSpPr>
        <p:spPr>
          <a:xfrm>
            <a:off x="7485888" y="1328928"/>
            <a:ext cx="3377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800" b="1" dirty="0">
                <a:solidFill>
                  <a:schemeClr val="bg2"/>
                </a:solidFill>
              </a:rPr>
              <a:t>Todas las Variables</a:t>
            </a:r>
            <a:endParaRPr lang="en-US" sz="2800" b="1" dirty="0">
              <a:solidFill>
                <a:schemeClr val="bg2"/>
              </a:solidFill>
            </a:endParaRP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EA43BA62-E2EA-46D6-82DD-05D1F92B7458}"/>
              </a:ext>
            </a:extLst>
          </p:cNvPr>
          <p:cNvSpPr txBox="1"/>
          <p:nvPr/>
        </p:nvSpPr>
        <p:spPr>
          <a:xfrm>
            <a:off x="1056640" y="1318768"/>
            <a:ext cx="4470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800" b="1" dirty="0">
                <a:solidFill>
                  <a:schemeClr val="bg2"/>
                </a:solidFill>
              </a:rPr>
              <a:t>Subconjunto de Variables</a:t>
            </a:r>
            <a:endParaRPr lang="en-US" sz="2800" b="1" dirty="0">
              <a:solidFill>
                <a:schemeClr val="bg2"/>
              </a:solidFill>
            </a:endParaRPr>
          </a:p>
        </p:txBody>
      </p:sp>
      <p:pic>
        <p:nvPicPr>
          <p:cNvPr id="12" name="Imagen 11" descr="Diagrama&#10;&#10;Descripción generada automáticamente">
            <a:extLst>
              <a:ext uri="{FF2B5EF4-FFF2-40B4-BE49-F238E27FC236}">
                <a16:creationId xmlns:a16="http://schemas.microsoft.com/office/drawing/2014/main" id="{0CA5CD75-AC2B-400F-80BD-B5C9A1F910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6883" y="2143760"/>
            <a:ext cx="4411678" cy="3501646"/>
          </a:xfrm>
          <a:prstGeom prst="rect">
            <a:avLst/>
          </a:prstGeom>
        </p:spPr>
      </p:pic>
      <p:pic>
        <p:nvPicPr>
          <p:cNvPr id="15" name="Imagen 14" descr="Gráfico, Diagrama&#10;&#10;Descripción generada automáticamente">
            <a:extLst>
              <a:ext uri="{FF2B5EF4-FFF2-40B4-BE49-F238E27FC236}">
                <a16:creationId xmlns:a16="http://schemas.microsoft.com/office/drawing/2014/main" id="{04F0F66E-4997-4078-8C7B-D28088322F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203" y="2164080"/>
            <a:ext cx="4313752" cy="3423920"/>
          </a:xfrm>
          <a:prstGeom prst="rect">
            <a:avLst/>
          </a:prstGeom>
        </p:spPr>
      </p:pic>
      <p:sp>
        <p:nvSpPr>
          <p:cNvPr id="18" name="CuadroTexto 17">
            <a:extLst>
              <a:ext uri="{FF2B5EF4-FFF2-40B4-BE49-F238E27FC236}">
                <a16:creationId xmlns:a16="http://schemas.microsoft.com/office/drawing/2014/main" id="{1213EFE1-D6EA-4FB2-B8A7-69A94B46FEEE}"/>
              </a:ext>
            </a:extLst>
          </p:cNvPr>
          <p:cNvSpPr txBox="1"/>
          <p:nvPr/>
        </p:nvSpPr>
        <p:spPr>
          <a:xfrm>
            <a:off x="321276" y="6367849"/>
            <a:ext cx="1150002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2"/>
                </a:solidFill>
              </a:rPr>
              <a:t>La </a:t>
            </a:r>
            <a:r>
              <a:rPr lang="en-US" sz="1100" dirty="0" err="1">
                <a:solidFill>
                  <a:schemeClr val="bg2"/>
                </a:solidFill>
              </a:rPr>
              <a:t>numeración</a:t>
            </a:r>
            <a:r>
              <a:rPr lang="en-US" sz="1100" dirty="0">
                <a:solidFill>
                  <a:schemeClr val="bg2"/>
                </a:solidFill>
              </a:rPr>
              <a:t> de las variables cambia, por lo que las </a:t>
            </a:r>
            <a:r>
              <a:rPr lang="en-US" sz="1100" dirty="0" err="1">
                <a:solidFill>
                  <a:schemeClr val="bg2"/>
                </a:solidFill>
              </a:rPr>
              <a:t>gráficas</a:t>
            </a:r>
            <a:r>
              <a:rPr lang="en-US" sz="1100" dirty="0">
                <a:solidFill>
                  <a:schemeClr val="bg2"/>
                </a:solidFill>
              </a:rPr>
              <a:t> no son </a:t>
            </a:r>
            <a:r>
              <a:rPr lang="en-US" sz="1100" dirty="0" err="1">
                <a:solidFill>
                  <a:schemeClr val="bg2"/>
                </a:solidFill>
              </a:rPr>
              <a:t>comparables</a:t>
            </a:r>
            <a:r>
              <a:rPr lang="en-US" sz="1100" dirty="0">
                <a:solidFill>
                  <a:schemeClr val="bg2"/>
                </a:solidFill>
              </a:rPr>
              <a:t> </a:t>
            </a:r>
            <a:r>
              <a:rPr lang="en-US" sz="1100" dirty="0" err="1">
                <a:solidFill>
                  <a:schemeClr val="bg2"/>
                </a:solidFill>
              </a:rPr>
              <a:t>en</a:t>
            </a:r>
            <a:r>
              <a:rPr lang="en-US" sz="1100" dirty="0">
                <a:solidFill>
                  <a:schemeClr val="bg2"/>
                </a:solidFill>
              </a:rPr>
              <a:t> </a:t>
            </a:r>
            <a:r>
              <a:rPr lang="en-US" sz="1100" dirty="0" err="1">
                <a:solidFill>
                  <a:schemeClr val="bg2"/>
                </a:solidFill>
              </a:rPr>
              <a:t>cuestión</a:t>
            </a:r>
            <a:r>
              <a:rPr lang="en-US" sz="1100" dirty="0">
                <a:solidFill>
                  <a:schemeClr val="bg2"/>
                </a:solidFill>
              </a:rPr>
              <a:t> de la </a:t>
            </a:r>
            <a:r>
              <a:rPr lang="en-US" sz="1100" dirty="0" err="1">
                <a:solidFill>
                  <a:schemeClr val="bg2"/>
                </a:solidFill>
              </a:rPr>
              <a:t>numeración</a:t>
            </a:r>
            <a:r>
              <a:rPr lang="en-US" sz="1100" dirty="0">
                <a:solidFill>
                  <a:schemeClr val="bg2"/>
                </a:solidFill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17199572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E1C5E66-CB26-43F8-B15D-DA87CCD55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Anexo 5: Modelo con Subconjunto de Variables</a:t>
            </a:r>
            <a:endParaRPr lang="en-US" dirty="0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0BC822A8-5F7E-402F-A174-590E7F87B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8E64C-F43D-4FC1-833E-211F50B2A834}" type="slidenum">
              <a:rPr lang="es-419" smtClean="0"/>
              <a:t>51</a:t>
            </a:fld>
            <a:endParaRPr lang="es-419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002BFD1C-2F29-4CF0-B21E-C7F65F53A16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MX" dirty="0"/>
              <a:t>Sesgos</a:t>
            </a:r>
            <a:endParaRPr lang="en-US" dirty="0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A5C0A103-23DD-4A19-937A-5095D8447DB6}"/>
              </a:ext>
            </a:extLst>
          </p:cNvPr>
          <p:cNvSpPr txBox="1"/>
          <p:nvPr/>
        </p:nvSpPr>
        <p:spPr>
          <a:xfrm>
            <a:off x="7485888" y="1328928"/>
            <a:ext cx="3377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800" b="1" dirty="0">
                <a:solidFill>
                  <a:schemeClr val="bg2"/>
                </a:solidFill>
              </a:rPr>
              <a:t>Todas las Variables</a:t>
            </a:r>
            <a:endParaRPr lang="en-US" sz="2800" b="1" dirty="0">
              <a:solidFill>
                <a:schemeClr val="bg2"/>
              </a:solidFill>
            </a:endParaRP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EA43BA62-E2EA-46D6-82DD-05D1F92B7458}"/>
              </a:ext>
            </a:extLst>
          </p:cNvPr>
          <p:cNvSpPr txBox="1"/>
          <p:nvPr/>
        </p:nvSpPr>
        <p:spPr>
          <a:xfrm>
            <a:off x="1056640" y="1318768"/>
            <a:ext cx="4470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800" b="1" dirty="0">
                <a:solidFill>
                  <a:schemeClr val="bg2"/>
                </a:solidFill>
              </a:rPr>
              <a:t>Subconjunto de Variables</a:t>
            </a:r>
            <a:endParaRPr lang="en-US" sz="2800" b="1" dirty="0">
              <a:solidFill>
                <a:schemeClr val="bg2"/>
              </a:solidFill>
            </a:endParaRPr>
          </a:p>
        </p:txBody>
      </p:sp>
      <p:pic>
        <p:nvPicPr>
          <p:cNvPr id="6" name="Imagen 5" descr="Gráfico&#10;&#10;Descripción generada automáticamente">
            <a:extLst>
              <a:ext uri="{FF2B5EF4-FFF2-40B4-BE49-F238E27FC236}">
                <a16:creationId xmlns:a16="http://schemas.microsoft.com/office/drawing/2014/main" id="{29DBE180-34A0-4E8A-9F6D-D642A4C59A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7076" y="2131222"/>
            <a:ext cx="5037983" cy="3162138"/>
          </a:xfrm>
          <a:prstGeom prst="rect">
            <a:avLst/>
          </a:prstGeom>
        </p:spPr>
      </p:pic>
      <p:pic>
        <p:nvPicPr>
          <p:cNvPr id="8" name="Imagen 7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F1F86BB2-D14D-4ED0-A271-06DE1CE73D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876" y="2150028"/>
            <a:ext cx="4959459" cy="3112852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3BA01101-524D-4DA2-AAE9-D8D8E58BB10F}"/>
              </a:ext>
            </a:extLst>
          </p:cNvPr>
          <p:cNvSpPr txBox="1"/>
          <p:nvPr/>
        </p:nvSpPr>
        <p:spPr>
          <a:xfrm>
            <a:off x="321276" y="6367849"/>
            <a:ext cx="1150002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2"/>
                </a:solidFill>
              </a:rPr>
              <a:t>La </a:t>
            </a:r>
            <a:r>
              <a:rPr lang="en-US" sz="1100" dirty="0" err="1">
                <a:solidFill>
                  <a:schemeClr val="bg2"/>
                </a:solidFill>
              </a:rPr>
              <a:t>numeración</a:t>
            </a:r>
            <a:r>
              <a:rPr lang="en-US" sz="1100" dirty="0">
                <a:solidFill>
                  <a:schemeClr val="bg2"/>
                </a:solidFill>
              </a:rPr>
              <a:t> de las variables cambia, por lo que las </a:t>
            </a:r>
            <a:r>
              <a:rPr lang="en-US" sz="1100" dirty="0" err="1">
                <a:solidFill>
                  <a:schemeClr val="bg2"/>
                </a:solidFill>
              </a:rPr>
              <a:t>gráficas</a:t>
            </a:r>
            <a:r>
              <a:rPr lang="en-US" sz="1100" dirty="0">
                <a:solidFill>
                  <a:schemeClr val="bg2"/>
                </a:solidFill>
              </a:rPr>
              <a:t> no son </a:t>
            </a:r>
            <a:r>
              <a:rPr lang="en-US" sz="1100" dirty="0" err="1">
                <a:solidFill>
                  <a:schemeClr val="bg2"/>
                </a:solidFill>
              </a:rPr>
              <a:t>comparables</a:t>
            </a:r>
            <a:r>
              <a:rPr lang="en-US" sz="1100" dirty="0">
                <a:solidFill>
                  <a:schemeClr val="bg2"/>
                </a:solidFill>
              </a:rPr>
              <a:t> </a:t>
            </a:r>
            <a:r>
              <a:rPr lang="en-US" sz="1100" dirty="0" err="1">
                <a:solidFill>
                  <a:schemeClr val="bg2"/>
                </a:solidFill>
              </a:rPr>
              <a:t>en</a:t>
            </a:r>
            <a:r>
              <a:rPr lang="en-US" sz="1100" dirty="0">
                <a:solidFill>
                  <a:schemeClr val="bg2"/>
                </a:solidFill>
              </a:rPr>
              <a:t> </a:t>
            </a:r>
            <a:r>
              <a:rPr lang="en-US" sz="1100" dirty="0" err="1">
                <a:solidFill>
                  <a:schemeClr val="bg2"/>
                </a:solidFill>
              </a:rPr>
              <a:t>cuestión</a:t>
            </a:r>
            <a:r>
              <a:rPr lang="en-US" sz="1100" dirty="0">
                <a:solidFill>
                  <a:schemeClr val="bg2"/>
                </a:solidFill>
              </a:rPr>
              <a:t> de la </a:t>
            </a:r>
            <a:r>
              <a:rPr lang="en-US" sz="1100" dirty="0" err="1">
                <a:solidFill>
                  <a:schemeClr val="bg2"/>
                </a:solidFill>
              </a:rPr>
              <a:t>numeración</a:t>
            </a:r>
            <a:r>
              <a:rPr lang="en-US" sz="1100" dirty="0">
                <a:solidFill>
                  <a:schemeClr val="bg2"/>
                </a:solidFill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13737457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5EF5B7-6C4D-4014-AC5A-72A28C178B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Anexo 7: Diferencia entre Entropía y Entropía Cruzada</a:t>
            </a:r>
            <a:endParaRPr lang="en-US" dirty="0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6324D65A-F9F3-4593-ADC4-669B15FDAC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8E64C-F43D-4FC1-833E-211F50B2A834}" type="slidenum">
              <a:rPr lang="es-419" smtClean="0"/>
              <a:t>52</a:t>
            </a:fld>
            <a:endParaRPr lang="es-419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9B18D03-A4C3-4506-95D2-E42E3527A21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Marcador de contenido 4">
                <a:extLst>
                  <a:ext uri="{FF2B5EF4-FFF2-40B4-BE49-F238E27FC236}">
                    <a16:creationId xmlns:a16="http://schemas.microsoft.com/office/drawing/2014/main" id="{3DB944D3-A8EC-4CF1-8EBB-8A87DBA95BE5}"/>
                  </a:ext>
                </a:extLst>
              </p:cNvPr>
              <p:cNvSpPr>
                <a:spLocks noGrp="1"/>
              </p:cNvSpPr>
              <p:nvPr>
                <p:ph sz="quarter" idx="14"/>
              </p:nvPr>
            </p:nvSpPr>
            <p:spPr/>
            <p:txBody>
              <a:bodyPr/>
              <a:lstStyle/>
              <a:p>
                <a:pPr algn="just"/>
                <a:r>
                  <a:rPr lang="es-MX" dirty="0"/>
                  <a:t>La entropía de la distribución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MX" i="1" dirty="0">
                        <a:latin typeface="Cambria Math" panose="02040503050406030204" pitchFamily="18" charset="0"/>
                      </a:rPr>
                      <m:t>p</m:t>
                    </m:r>
                    <m:r>
                      <a:rPr lang="es-MX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s-MX" dirty="0"/>
                  <a:t>está definida como:</a:t>
                </a:r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s-MX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=− </m:t>
                      </m:r>
                      <m:nary>
                        <m:naryPr>
                          <m:chr m:val="∑"/>
                          <m:ctrlPr>
                            <a:rPr lang="es-MX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s-MX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b>
                            <m:sSubPr>
                              <m:ctrlPr>
                                <a:rPr lang="es-MX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MX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s-MX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func>
                            <m:funcPr>
                              <m:ctrlPr>
                                <a:rPr lang="es-MX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s-MX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s-MX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s-MX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MX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s-MX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nary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s-MX" dirty="0"/>
              </a:p>
              <a:p>
                <a:pPr marL="0" indent="0" algn="just">
                  <a:buNone/>
                </a:pPr>
                <a:r>
                  <a:rPr lang="en-US" dirty="0" err="1"/>
                  <a:t>Su</a:t>
                </a:r>
                <a:r>
                  <a:rPr lang="en-US" dirty="0"/>
                  <a:t> </a:t>
                </a:r>
                <a:r>
                  <a:rPr lang="en-US" dirty="0" err="1"/>
                  <a:t>máximo</a:t>
                </a:r>
                <a:r>
                  <a:rPr lang="en-US" dirty="0"/>
                  <a:t> se </a:t>
                </a:r>
                <a:r>
                  <a:rPr lang="en-US" dirty="0" err="1"/>
                  <a:t>encuentra</a:t>
                </a:r>
                <a:r>
                  <a:rPr lang="en-US" dirty="0"/>
                  <a:t> </a:t>
                </a:r>
                <a:r>
                  <a:rPr lang="en-US" dirty="0" err="1"/>
                  <a:t>en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sz="1800" i="1" dirty="0" err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Aquí</a:t>
                </a:r>
                <a:r>
                  <a:rPr lang="en-US" dirty="0"/>
                  <a:t> es </a:t>
                </a:r>
                <a:r>
                  <a:rPr lang="en-US" dirty="0" err="1"/>
                  <a:t>cuando</a:t>
                </a:r>
                <a:r>
                  <a:rPr lang="en-US" dirty="0"/>
                  <a:t> mayor es la </a:t>
                </a:r>
                <a:r>
                  <a:rPr lang="en-US" dirty="0" err="1"/>
                  <a:t>incertidumbre</a:t>
                </a:r>
                <a:endParaRPr lang="en-US" dirty="0"/>
              </a:p>
              <a:p>
                <a:pPr marL="0" indent="0" algn="just">
                  <a:buNone/>
                </a:pPr>
                <a:endParaRPr lang="en-US" dirty="0"/>
              </a:p>
              <a:p>
                <a:pPr algn="just"/>
                <a:r>
                  <a:rPr lang="en-US" dirty="0"/>
                  <a:t>La </a:t>
                </a:r>
                <a:r>
                  <a:rPr lang="en-US" dirty="0" err="1"/>
                  <a:t>entropía</a:t>
                </a:r>
                <a:r>
                  <a:rPr lang="en-US" dirty="0"/>
                  <a:t> </a:t>
                </a:r>
                <a:r>
                  <a:rPr lang="en-US" dirty="0" err="1"/>
                  <a:t>cruzada</a:t>
                </a:r>
                <a:r>
                  <a:rPr lang="en-US" dirty="0"/>
                  <a:t> de la </a:t>
                </a:r>
                <a:r>
                  <a:rPr lang="en-US" dirty="0" err="1"/>
                  <a:t>distribución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medida</a:t>
                </a:r>
                <a:r>
                  <a:rPr lang="en-US" dirty="0"/>
                  <a:t> </a:t>
                </a:r>
                <a:r>
                  <a:rPr lang="en-US" dirty="0" err="1"/>
                  <a:t>en</a:t>
                </a:r>
                <a:r>
                  <a:rPr lang="en-US" dirty="0"/>
                  <a:t> la </a:t>
                </a:r>
                <a:r>
                  <a:rPr lang="en-US" dirty="0" err="1"/>
                  <a:t>distribución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es:</a:t>
                </a:r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s-MX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MX" i="1">
                          <a:latin typeface="Cambria Math" panose="02040503050406030204" pitchFamily="18" charset="0"/>
                        </a:rPr>
                        <m:t>− </m:t>
                      </m:r>
                      <m:nary>
                        <m:naryPr>
                          <m:chr m:val="∑"/>
                          <m:ctrlPr>
                            <a:rPr lang="es-MX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s-MX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s-MX" i="1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b>
                            <m:sSubPr>
                              <m:ctrlPr>
                                <a:rPr lang="es-MX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MX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s-MX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func>
                            <m:funcPr>
                              <m:ctrlPr>
                                <a:rPr lang="es-MX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s-MX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s-MX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s-MX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MX" b="0" i="1" smtClean="0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es-MX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nary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s-MX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s-MX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𝐾𝐿</m:t>
                          </m:r>
                        </m:sub>
                      </m:sSub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|</m:t>
                      </m:r>
                      <m:d>
                        <m:dPr>
                          <m:begChr m:val="|"/>
                          <m:ctrlPr>
                            <a:rPr lang="es-MX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s-MX" b="0" dirty="0"/>
              </a:p>
              <a:p>
                <a:pPr algn="just"/>
                <a:endParaRPr lang="en-US" dirty="0"/>
              </a:p>
              <a:p>
                <a:pPr algn="just"/>
                <a:r>
                  <a:rPr lang="en-US" dirty="0"/>
                  <a:t>La </a:t>
                </a:r>
                <a:r>
                  <a:rPr lang="en-US" dirty="0" err="1"/>
                  <a:t>entropía</a:t>
                </a:r>
                <a:r>
                  <a:rPr lang="en-US" dirty="0"/>
                  <a:t> </a:t>
                </a:r>
                <a:r>
                  <a:rPr lang="en-US" dirty="0" err="1"/>
                  <a:t>cruzada</a:t>
                </a:r>
                <a:r>
                  <a:rPr lang="en-US" dirty="0"/>
                  <a:t> </a:t>
                </a:r>
                <a:r>
                  <a:rPr lang="en-US" i="1" dirty="0" err="1"/>
                  <a:t>empírica</a:t>
                </a:r>
                <a:r>
                  <a:rPr lang="en-US" dirty="0"/>
                  <a:t> es:</a:t>
                </a:r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s-MX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s-MX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MX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</m:d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=− </m:t>
                      </m:r>
                      <m:nary>
                        <m:naryPr>
                          <m:chr m:val="∑"/>
                          <m:ctrlPr>
                            <a:rPr lang="es-MX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s-MX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s-MX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s-MX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s-MX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s-MX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MX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s-MX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s-MX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s-MX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s-MX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s-MX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s-MX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s-MX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s-MX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s-MX" i="1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s-MX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s-MX" b="0" i="1" smtClean="0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s-MX" b="0" i="1" smtClean="0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  <m:r>
                                <a:rPr lang="es-MX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Marcador de contenido 4">
                <a:extLst>
                  <a:ext uri="{FF2B5EF4-FFF2-40B4-BE49-F238E27FC236}">
                    <a16:creationId xmlns:a16="http://schemas.microsoft.com/office/drawing/2014/main" id="{3DB944D3-A8EC-4CF1-8EBB-8A87DBA95BE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blipFill>
                <a:blip r:embed="rId2"/>
                <a:stretch>
                  <a:fillRect l="-542" t="-12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8241852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ED398A-4B00-415F-A729-384DE7683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Anexo 8: Optimización del Sharpe Ratio</a:t>
            </a:r>
            <a:endParaRPr lang="en-US" dirty="0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9CA25564-1B52-4292-9214-219D904A46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8E64C-F43D-4FC1-833E-211F50B2A834}" type="slidenum">
              <a:rPr lang="es-419" smtClean="0"/>
              <a:t>53</a:t>
            </a:fld>
            <a:endParaRPr lang="es-419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84C0245-BAD1-4C17-96B5-AFAB1D76B6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MX" dirty="0"/>
              <a:t>Optimización del Sharpe Ratio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Marcador de contenido 4">
                <a:extLst>
                  <a:ext uri="{FF2B5EF4-FFF2-40B4-BE49-F238E27FC236}">
                    <a16:creationId xmlns:a16="http://schemas.microsoft.com/office/drawing/2014/main" id="{739F2C02-4635-47A2-A907-900055C296C8}"/>
                  </a:ext>
                </a:extLst>
              </p:cNvPr>
              <p:cNvSpPr>
                <a:spLocks noGrp="1"/>
              </p:cNvSpPr>
              <p:nvPr>
                <p:ph sz="quarter" idx="14"/>
              </p:nvPr>
            </p:nvSpPr>
            <p:spPr/>
            <p:txBody>
              <a:bodyPr/>
              <a:lstStyle/>
              <a:p>
                <a:r>
                  <a:rPr lang="es-MX" b="1" dirty="0"/>
                  <a:t>El problema de optimización para encontrar la estrategia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MX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MX" b="1" i="1" dirty="0" smtClean="0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s-MX" b="1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</m:oMath>
                </a14:m>
                <a:r>
                  <a:rPr lang="es-MX" b="1" dirty="0"/>
                  <a:t> óptima, es la solución de</a:t>
                </a:r>
                <a:r>
                  <a:rPr lang="es-MX" dirty="0"/>
                  <a:t>:</a:t>
                </a:r>
              </a:p>
              <a:p>
                <a:endParaRPr lang="es-MX" dirty="0"/>
              </a:p>
              <a:p>
                <a:endParaRPr lang="es-MX" dirty="0"/>
              </a:p>
              <a:p>
                <a:endParaRPr lang="es-MX" dirty="0"/>
              </a:p>
              <a:p>
                <a:r>
                  <a:rPr lang="es-MX" dirty="0"/>
                  <a:t>Sin embargo, el Sharpe Ratio puede no ser convexo, por lo que los algoritmos numéricos pueden converger en óptimos locales y no globales. </a:t>
                </a:r>
              </a:p>
              <a:p>
                <a:endParaRPr lang="es-MX" b="1" dirty="0"/>
              </a:p>
              <a:p>
                <a:r>
                  <a:rPr lang="es-MX" b="1" dirty="0"/>
                  <a:t>Transformación del problema de optimización a uno de dimensión r+1 que es convexo.</a:t>
                </a:r>
              </a:p>
              <a:p>
                <a:r>
                  <a:rPr lang="en-US" dirty="0"/>
                  <a:t>Se </a:t>
                </a:r>
                <a:r>
                  <a:rPr lang="en-US" dirty="0" err="1"/>
                  <a:t>realiza</a:t>
                </a:r>
                <a:r>
                  <a:rPr lang="en-US" dirty="0"/>
                  <a:t> un </a:t>
                </a:r>
                <a:r>
                  <a:rPr lang="en-US" dirty="0" err="1"/>
                  <a:t>cambio</a:t>
                </a:r>
                <a:r>
                  <a:rPr lang="en-US" dirty="0"/>
                  <a:t> de variable: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𝜅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s-MX" b="0" i="1" dirty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/>
              </a:p>
              <a:p>
                <a:r>
                  <a:rPr lang="en-US" dirty="0"/>
                  <a:t>Se </a:t>
                </a:r>
                <a:r>
                  <a:rPr lang="en-US" dirty="0" err="1"/>
                  <a:t>añade</a:t>
                </a:r>
                <a:r>
                  <a:rPr lang="en-US" dirty="0"/>
                  <a:t> </a:t>
                </a:r>
                <a:r>
                  <a:rPr lang="en-US" dirty="0" err="1"/>
                  <a:t>restricción</a:t>
                </a:r>
                <a:r>
                  <a:rPr lang="en-US" dirty="0"/>
                  <a:t> </a:t>
                </a:r>
                <a:r>
                  <a:rPr lang="en-US" dirty="0" err="1"/>
                  <a:t>en</a:t>
                </a:r>
                <a:r>
                  <a:rPr lang="en-US" dirty="0"/>
                  <a:t> la </a:t>
                </a:r>
                <a:r>
                  <a:rPr lang="en-US" dirty="0" err="1"/>
                  <a:t>nueva</a:t>
                </a:r>
                <a:r>
                  <a:rPr lang="en-US" dirty="0"/>
                  <a:t> dimension: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" name="Marcador de contenido 4">
                <a:extLst>
                  <a:ext uri="{FF2B5EF4-FFF2-40B4-BE49-F238E27FC236}">
                    <a16:creationId xmlns:a16="http://schemas.microsoft.com/office/drawing/2014/main" id="{739F2C02-4635-47A2-A907-900055C296C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blipFill>
                <a:blip r:embed="rId2"/>
                <a:stretch>
                  <a:fillRect l="-488" t="-12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Imagen 6">
            <a:extLst>
              <a:ext uri="{FF2B5EF4-FFF2-40B4-BE49-F238E27FC236}">
                <a16:creationId xmlns:a16="http://schemas.microsoft.com/office/drawing/2014/main" id="{F72FA1D6-B682-448D-8A45-502C49057D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3147" y="1358860"/>
            <a:ext cx="4465707" cy="929721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5D162CAD-A731-40B9-80F0-C1D056C193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0149" y="5347934"/>
            <a:ext cx="5791702" cy="815411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E09CCD0C-7AF6-439D-B23F-04B0526B9A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4991" y="4347182"/>
            <a:ext cx="2145169" cy="445417"/>
          </a:xfrm>
          <a:prstGeom prst="rect">
            <a:avLst/>
          </a:prstGeom>
        </p:spPr>
      </p:pic>
      <p:sp>
        <p:nvSpPr>
          <p:cNvPr id="12" name="Rectángulo: esquinas redondeadas 11">
            <a:extLst>
              <a:ext uri="{FF2B5EF4-FFF2-40B4-BE49-F238E27FC236}">
                <a16:creationId xmlns:a16="http://schemas.microsoft.com/office/drawing/2014/main" id="{771D5CB1-24FD-46B6-BB7F-9CDAD88FE0D0}"/>
              </a:ext>
            </a:extLst>
          </p:cNvPr>
          <p:cNvSpPr/>
          <p:nvPr/>
        </p:nvSpPr>
        <p:spPr>
          <a:xfrm>
            <a:off x="1085222" y="1286189"/>
            <a:ext cx="10088545" cy="994787"/>
          </a:xfrm>
          <a:prstGeom prst="round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ángulo: esquinas redondeadas 12">
            <a:extLst>
              <a:ext uri="{FF2B5EF4-FFF2-40B4-BE49-F238E27FC236}">
                <a16:creationId xmlns:a16="http://schemas.microsoft.com/office/drawing/2014/main" id="{3809D2CB-6B2C-4CE5-9141-C87D09231E9D}"/>
              </a:ext>
            </a:extLst>
          </p:cNvPr>
          <p:cNvSpPr/>
          <p:nvPr/>
        </p:nvSpPr>
        <p:spPr>
          <a:xfrm>
            <a:off x="1095382" y="5197789"/>
            <a:ext cx="10088545" cy="994787"/>
          </a:xfrm>
          <a:prstGeom prst="round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17302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ED2E1E-3E01-4136-B7AA-D5AA2DA03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Anexo 10: Sharpe Ratio &amp; Arbitraje</a:t>
            </a:r>
            <a:endParaRPr lang="en-US" dirty="0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F53F370D-C34B-4996-81FB-D3533B8BBF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8E64C-F43D-4FC1-833E-211F50B2A834}" type="slidenum">
              <a:rPr lang="es-419" smtClean="0"/>
              <a:t>54</a:t>
            </a:fld>
            <a:endParaRPr lang="es-419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8E4595F-3056-4109-B8AC-D9D179470DF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Marcador de contenido 4">
                <a:extLst>
                  <a:ext uri="{FF2B5EF4-FFF2-40B4-BE49-F238E27FC236}">
                    <a16:creationId xmlns:a16="http://schemas.microsoft.com/office/drawing/2014/main" id="{714ADD6B-87EC-4EB2-940C-A45BCF01C0A8}"/>
                  </a:ext>
                </a:extLst>
              </p:cNvPr>
              <p:cNvSpPr>
                <a:spLocks noGrp="1"/>
              </p:cNvSpPr>
              <p:nvPr>
                <p:ph sz="quarter" idx="14"/>
              </p:nvPr>
            </p:nvSpPr>
            <p:spPr/>
            <p:txBody>
              <a:bodyPr/>
              <a:lstStyle/>
              <a:p>
                <a:r>
                  <a:rPr lang="en-US" dirty="0"/>
                  <a:t>Sabemos que la Esperanza de la </a:t>
                </a:r>
                <a:r>
                  <a:rPr lang="en-US" dirty="0" err="1"/>
                  <a:t>ganancia</a:t>
                </a:r>
                <a:r>
                  <a:rPr lang="en-US" dirty="0"/>
                  <a:t> </a:t>
                </a:r>
                <a:r>
                  <a:rPr lang="en-US" dirty="0" err="1"/>
                  <a:t>neta</a:t>
                </a:r>
                <a:r>
                  <a:rPr lang="en-US" dirty="0"/>
                  <a:t> bajo la </a:t>
                </a:r>
                <a:r>
                  <a:rPr lang="en-US" dirty="0" err="1"/>
                  <a:t>estrategia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i="1" dirty="0" err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dirty="0"/>
                  <a:t> es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dirty="0" err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ℓ</m:t>
                              </m:r>
                            </m:e>
                            <m:sub>
                              <m:r>
                                <a:rPr lang="en-US" i="1" dirty="0" err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</m:d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MX" b="0" i="1" dirty="0" smtClean="0">
                              <a:latin typeface="Cambria Math" panose="02040503050406030204" pitchFamily="18" charset="0"/>
                            </a:rPr>
                            <m:t>𝑡𝑡</m:t>
                          </m:r>
                        </m:num>
                        <m:den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1 + </m:t>
                          </m:r>
                          <m:r>
                            <a:rPr lang="en-US" i="1" dirty="0" err="1" smtClean="0">
                              <a:latin typeface="Cambria Math" panose="02040503050406030204" pitchFamily="18" charset="0"/>
                            </a:rPr>
                            <m:t>𝑡𝑡</m:t>
                          </m:r>
                        </m:den>
                      </m:f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&gt;0 </m:t>
                      </m:r>
                      <m:r>
                        <a:rPr lang="es-MX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↔</m:t>
                      </m:r>
                      <m:r>
                        <a:rPr lang="es-MX" b="0" i="1" dirty="0" smtClean="0">
                          <a:latin typeface="Cambria Math" panose="02040503050406030204" pitchFamily="18" charset="0"/>
                        </a:rPr>
                        <m:t>𝑡𝑡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&lt;0.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La </a:t>
                </a:r>
                <a:r>
                  <a:rPr lang="en-US" dirty="0" err="1"/>
                  <a:t>varianza</a:t>
                </a:r>
                <a:r>
                  <a:rPr lang="en-US" dirty="0"/>
                  <a:t> del </a:t>
                </a:r>
                <a:r>
                  <a:rPr lang="en-US" dirty="0" err="1"/>
                  <a:t>portafolio</a:t>
                </a:r>
                <a:r>
                  <a:rPr lang="en-US" dirty="0"/>
                  <a:t> bajo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i="1" dirty="0" err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dirty="0"/>
                  <a:t> es: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Como </a:t>
                </a:r>
                <a:r>
                  <a:rPr lang="en-US" dirty="0" err="1"/>
                  <a:t>el</a:t>
                </a:r>
                <a:r>
                  <a:rPr lang="en-US" dirty="0"/>
                  <a:t> Sharpe Ratio es </a:t>
                </a:r>
                <a:r>
                  <a:rPr lang="en-US" dirty="0" err="1"/>
                  <a:t>el</a:t>
                </a:r>
                <a:r>
                  <a:rPr lang="en-US" dirty="0"/>
                  <a:t> </a:t>
                </a:r>
                <a:r>
                  <a:rPr lang="en-US" dirty="0" err="1"/>
                  <a:t>cociente</a:t>
                </a:r>
                <a:r>
                  <a:rPr lang="en-US" dirty="0"/>
                  <a:t> de la Esperanza entre la </a:t>
                </a:r>
                <a:r>
                  <a:rPr lang="en-US" dirty="0" err="1"/>
                  <a:t>Desv</a:t>
                </a:r>
                <a:r>
                  <a:rPr lang="en-US" dirty="0"/>
                  <a:t>. </a:t>
                </a:r>
                <a:r>
                  <a:rPr lang="en-US" dirty="0" err="1"/>
                  <a:t>Estandar</a:t>
                </a:r>
                <a:r>
                  <a:rPr lang="en-US" dirty="0"/>
                  <a:t>, </a:t>
                </a:r>
                <a:r>
                  <a:rPr lang="en-US" dirty="0" err="1"/>
                  <a:t>por</a:t>
                </a:r>
                <a:r>
                  <a:rPr lang="en-US" dirty="0"/>
                  <a:t> tanto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dirty="0" err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ℓ</m:t>
                              </m:r>
                            </m:e>
                            <m:sub>
                              <m:r>
                                <a:rPr lang="en-US" i="1" dirty="0" err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</m:e>
                      </m:d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= ∞</m:t>
                      </m:r>
                      <m:r>
                        <a:rPr lang="es-MX" b="0" i="1" dirty="0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5" name="Marcador de contenido 4">
                <a:extLst>
                  <a:ext uri="{FF2B5EF4-FFF2-40B4-BE49-F238E27FC236}">
                    <a16:creationId xmlns:a16="http://schemas.microsoft.com/office/drawing/2014/main" id="{714ADD6B-87EC-4EB2-940C-A45BCF01C0A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blipFill>
                <a:blip r:embed="rId2"/>
                <a:stretch>
                  <a:fillRect l="-488" t="-12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Imagen 7">
            <a:extLst>
              <a:ext uri="{FF2B5EF4-FFF2-40B4-BE49-F238E27FC236}">
                <a16:creationId xmlns:a16="http://schemas.microsoft.com/office/drawing/2014/main" id="{53DFA245-03BB-4507-96EB-03D3482239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4322" y="2623736"/>
            <a:ext cx="6383355" cy="1598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04978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12F13F2-9130-4347-B898-8CE79D514B6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Bibliografía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684778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F1F1B30-1B53-422B-AD97-73EF5EE4AF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Bibliografía</a:t>
            </a:r>
            <a:endParaRPr lang="en-US" dirty="0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65F80600-B704-42C1-8EF5-F7BE7AC32C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8E64C-F43D-4FC1-833E-211F50B2A834}" type="slidenum">
              <a:rPr lang="es-419" smtClean="0"/>
              <a:t>56</a:t>
            </a:fld>
            <a:endParaRPr lang="es-419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DD27165E-DC39-42DD-879C-A5E86A4258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MX" dirty="0"/>
              <a:t>Parte 1</a:t>
            </a:r>
            <a:endParaRPr lang="en-US" dirty="0"/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44DEC11F-28BB-438B-9645-DBF9D3E7D4B6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+mj-lt"/>
              </a:rPr>
              <a:t>Albrecht, A. &amp; Phillips, D. (2014). Origin of probabilities and their application to the multiverse. Physical Review D, 90 (12), 123514.</a:t>
            </a:r>
          </a:p>
          <a:p>
            <a:r>
              <a:rPr lang="en-US" dirty="0" err="1">
                <a:latin typeface="+mj-lt"/>
              </a:rPr>
              <a:t>Anónimo</a:t>
            </a:r>
            <a:r>
              <a:rPr lang="en-US" dirty="0">
                <a:latin typeface="+mj-lt"/>
              </a:rPr>
              <a:t>. (2001). Expected Utility Theory. Notes, 1.</a:t>
            </a:r>
          </a:p>
          <a:p>
            <a:r>
              <a:rPr lang="en-US" dirty="0">
                <a:latin typeface="+mj-lt"/>
              </a:rPr>
              <a:t>Berkeley, I. S. (1997). A revisionist history of connectionism. Unpublished manuscript.</a:t>
            </a:r>
          </a:p>
          <a:p>
            <a:r>
              <a:rPr lang="en-US" dirty="0">
                <a:latin typeface="+mj-lt"/>
              </a:rPr>
              <a:t>Bernoulli, D. (1954). Exposition of a new theory on the measurement. </a:t>
            </a:r>
            <a:r>
              <a:rPr lang="en-US" dirty="0" err="1">
                <a:latin typeface="+mj-lt"/>
              </a:rPr>
              <a:t>Econometrica</a:t>
            </a:r>
            <a:r>
              <a:rPr lang="en-US" dirty="0">
                <a:latin typeface="+mj-lt"/>
              </a:rPr>
              <a:t>, 22 (1), 23-36.</a:t>
            </a:r>
          </a:p>
          <a:p>
            <a:r>
              <a:rPr lang="en-US" dirty="0">
                <a:latin typeface="+mj-lt"/>
              </a:rPr>
              <a:t>Bishop, C. (1992). Exact calculation of the Hessian matrix for the multilayer perceptron.</a:t>
            </a:r>
          </a:p>
          <a:p>
            <a:r>
              <a:rPr lang="en-US" dirty="0" err="1">
                <a:latin typeface="+mj-lt"/>
              </a:rPr>
              <a:t>Buchdahl</a:t>
            </a:r>
            <a:r>
              <a:rPr lang="en-US" dirty="0">
                <a:latin typeface="+mj-lt"/>
              </a:rPr>
              <a:t>, J. (2016). Squares &amp; Sharps, Suckers &amp; Sharks: The Science, Psychology &amp; Philosophy of Gambling (Vol. 16). Oldcastle Books.</a:t>
            </a:r>
          </a:p>
          <a:p>
            <a:r>
              <a:rPr lang="en-US" dirty="0" err="1">
                <a:latin typeface="+mj-lt"/>
              </a:rPr>
              <a:t>Busseti</a:t>
            </a:r>
            <a:r>
              <a:rPr lang="en-US" dirty="0">
                <a:latin typeface="+mj-lt"/>
              </a:rPr>
              <a:t>, E., Ryu, E. K. &amp; Boyd, S. (2016). Risk-constrained Kelly gambling. The Journal of Investing, 25 (3), 118-134.</a:t>
            </a:r>
          </a:p>
          <a:p>
            <a:r>
              <a:rPr lang="en-US" dirty="0" err="1">
                <a:latin typeface="+mj-lt"/>
              </a:rPr>
              <a:t>Chavas</a:t>
            </a:r>
            <a:r>
              <a:rPr lang="en-US" dirty="0">
                <a:latin typeface="+mj-lt"/>
              </a:rPr>
              <a:t>, J.-P. (2004). Risk analysis in theory and practice. Elsevier.</a:t>
            </a:r>
          </a:p>
          <a:p>
            <a:r>
              <a:rPr lang="en-US" dirty="0" err="1">
                <a:latin typeface="+mj-lt"/>
              </a:rPr>
              <a:t>Cornuejols</a:t>
            </a:r>
            <a:r>
              <a:rPr lang="en-US" dirty="0">
                <a:latin typeface="+mj-lt"/>
              </a:rPr>
              <a:t>, G. &amp; </a:t>
            </a:r>
            <a:r>
              <a:rPr lang="en-US" dirty="0" err="1">
                <a:latin typeface="+mj-lt"/>
              </a:rPr>
              <a:t>Tutuncu</a:t>
            </a:r>
            <a:r>
              <a:rPr lang="en-US" dirty="0">
                <a:latin typeface="+mj-lt"/>
              </a:rPr>
              <a:t>, R. (2006). Optimization methods in finance (Vol. 5). Cambridge University Press.</a:t>
            </a:r>
          </a:p>
          <a:p>
            <a:r>
              <a:rPr lang="en-US" dirty="0">
                <a:latin typeface="+mj-lt"/>
              </a:rPr>
              <a:t>Dixon, M. J. &amp; Coles, S. G. (1997). Modelling association football scores and </a:t>
            </a:r>
            <a:r>
              <a:rPr lang="en-US" dirty="0" err="1">
                <a:latin typeface="+mj-lt"/>
              </a:rPr>
              <a:t>ineficiencies</a:t>
            </a:r>
            <a:r>
              <a:rPr lang="en-US" dirty="0">
                <a:latin typeface="+mj-lt"/>
              </a:rPr>
              <a:t> in the football betting market. Journal of the Royal Statistical Society: Series C (Applied Statistics), 46 (2), 265-280.</a:t>
            </a:r>
          </a:p>
        </p:txBody>
      </p:sp>
    </p:spTree>
    <p:extLst>
      <p:ext uri="{BB962C8B-B14F-4D97-AF65-F5344CB8AC3E}">
        <p14:creationId xmlns:p14="http://schemas.microsoft.com/office/powerpoint/2010/main" val="355509973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F1F1B30-1B53-422B-AD97-73EF5EE4AF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Bibliografía</a:t>
            </a:r>
            <a:endParaRPr lang="en-US" dirty="0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65F80600-B704-42C1-8EF5-F7BE7AC32C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8E64C-F43D-4FC1-833E-211F50B2A834}" type="slidenum">
              <a:rPr lang="es-419" smtClean="0"/>
              <a:t>57</a:t>
            </a:fld>
            <a:endParaRPr lang="es-419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DD27165E-DC39-42DD-879C-A5E86A4258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MX" dirty="0"/>
              <a:t>Parte 2</a:t>
            </a:r>
            <a:endParaRPr lang="en-US" dirty="0"/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44DEC11F-28BB-438B-9645-DBF9D3E7D4B6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>
                <a:latin typeface="+mj-lt"/>
              </a:rPr>
              <a:t>English Premier League Origins. (2021). https://www.premierleague.com/history/origins</a:t>
            </a:r>
          </a:p>
          <a:p>
            <a:r>
              <a:rPr lang="en-US" dirty="0">
                <a:latin typeface="+mj-lt"/>
              </a:rPr>
              <a:t>Friedman, J., Hastie, T., </a:t>
            </a:r>
            <a:r>
              <a:rPr lang="en-US" dirty="0" err="1">
                <a:latin typeface="+mj-lt"/>
              </a:rPr>
              <a:t>Tibshirani</a:t>
            </a:r>
            <a:r>
              <a:rPr lang="en-US" dirty="0">
                <a:latin typeface="+mj-lt"/>
              </a:rPr>
              <a:t>, R. y col. (2001). The elements of statistical learning (Vol. 1). Springer series in statistics New York.</a:t>
            </a:r>
          </a:p>
          <a:p>
            <a:r>
              <a:rPr lang="en-US" dirty="0">
                <a:latin typeface="+mj-lt"/>
              </a:rPr>
              <a:t>Gal, Y. &amp; </a:t>
            </a:r>
            <a:r>
              <a:rPr lang="en-US" dirty="0" err="1">
                <a:latin typeface="+mj-lt"/>
              </a:rPr>
              <a:t>Ghahramani</a:t>
            </a:r>
            <a:r>
              <a:rPr lang="en-US" dirty="0">
                <a:latin typeface="+mj-lt"/>
              </a:rPr>
              <a:t>, Z. (2016). Dropout as a </a:t>
            </a:r>
            <a:r>
              <a:rPr lang="en-US" dirty="0" err="1">
                <a:latin typeface="+mj-lt"/>
              </a:rPr>
              <a:t>bayesian</a:t>
            </a:r>
            <a:r>
              <a:rPr lang="en-US" dirty="0">
                <a:latin typeface="+mj-lt"/>
              </a:rPr>
              <a:t> approximation: Representing model uncertainty in deep learning. International conference on machine learning, 1050-1059.</a:t>
            </a:r>
          </a:p>
          <a:p>
            <a:r>
              <a:rPr lang="en-US" dirty="0" err="1">
                <a:latin typeface="+mj-lt"/>
              </a:rPr>
              <a:t>Géron</a:t>
            </a:r>
            <a:r>
              <a:rPr lang="en-US" dirty="0">
                <a:latin typeface="+mj-lt"/>
              </a:rPr>
              <a:t>, A. (2019). Hands-on machine learning with Scikit-Learn, </a:t>
            </a:r>
            <a:r>
              <a:rPr lang="en-US" dirty="0" err="1">
                <a:latin typeface="+mj-lt"/>
              </a:rPr>
              <a:t>Keras</a:t>
            </a:r>
            <a:r>
              <a:rPr lang="en-US" dirty="0">
                <a:latin typeface="+mj-lt"/>
              </a:rPr>
              <a:t>, and TensorFlow: Concepts, tools, and techniques to build intelligent systems. O'Reilly Media.</a:t>
            </a:r>
          </a:p>
          <a:p>
            <a:r>
              <a:rPr lang="en-US" dirty="0">
                <a:latin typeface="+mj-lt"/>
              </a:rPr>
              <a:t>Goodfellow, I., </a:t>
            </a:r>
            <a:r>
              <a:rPr lang="en-US" dirty="0" err="1">
                <a:latin typeface="+mj-lt"/>
              </a:rPr>
              <a:t>Bengio</a:t>
            </a:r>
            <a:r>
              <a:rPr lang="en-US" dirty="0">
                <a:latin typeface="+mj-lt"/>
              </a:rPr>
              <a:t>, Y. &amp; Courville, A. (2016). Deep Learning [http://www. deeplearningbook.org]. MIT Press. </a:t>
            </a:r>
            <a:r>
              <a:rPr lang="en-US" dirty="0" err="1">
                <a:latin typeface="+mj-lt"/>
              </a:rPr>
              <a:t>Hakansson</a:t>
            </a:r>
            <a:r>
              <a:rPr lang="en-US" dirty="0">
                <a:latin typeface="+mj-lt"/>
              </a:rPr>
              <a:t>, N. H. &amp; Ziemba, W. T. (1995). Capital growth theory. Handbooks in operations research and management science, 9, 65-86.</a:t>
            </a:r>
          </a:p>
          <a:p>
            <a:r>
              <a:rPr lang="en-US" dirty="0">
                <a:latin typeface="+mj-lt"/>
              </a:rPr>
              <a:t>Hens, T. &amp; </a:t>
            </a:r>
            <a:r>
              <a:rPr lang="en-US" dirty="0" err="1">
                <a:latin typeface="+mj-lt"/>
              </a:rPr>
              <a:t>Riege</a:t>
            </a:r>
            <a:r>
              <a:rPr lang="en-US" dirty="0">
                <a:latin typeface="+mj-lt"/>
              </a:rPr>
              <a:t>, M. O. (2016). Financial economics: A concise introduction to classical and behavioral finance. Springer.</a:t>
            </a:r>
          </a:p>
          <a:p>
            <a:r>
              <a:rPr lang="en-US" dirty="0">
                <a:latin typeface="+mj-lt"/>
              </a:rPr>
              <a:t>Hinton, G. E., Srivastava, N., </a:t>
            </a:r>
            <a:r>
              <a:rPr lang="en-US" dirty="0" err="1">
                <a:latin typeface="+mj-lt"/>
              </a:rPr>
              <a:t>Krizhevsky</a:t>
            </a:r>
            <a:r>
              <a:rPr lang="en-US" dirty="0">
                <a:latin typeface="+mj-lt"/>
              </a:rPr>
              <a:t>, A., </a:t>
            </a:r>
            <a:r>
              <a:rPr lang="en-US" dirty="0" err="1">
                <a:latin typeface="+mj-lt"/>
              </a:rPr>
              <a:t>Sutskever</a:t>
            </a:r>
            <a:r>
              <a:rPr lang="en-US" dirty="0">
                <a:latin typeface="+mj-lt"/>
              </a:rPr>
              <a:t>, I. &amp; </a:t>
            </a:r>
            <a:r>
              <a:rPr lang="en-US" dirty="0" err="1">
                <a:latin typeface="+mj-lt"/>
              </a:rPr>
              <a:t>Salakhutdinov</a:t>
            </a:r>
            <a:r>
              <a:rPr lang="en-US" dirty="0">
                <a:latin typeface="+mj-lt"/>
              </a:rPr>
              <a:t>, R. R. (2012). Improving neural networks by preventing co-adaptation of feature detectors. </a:t>
            </a:r>
            <a:r>
              <a:rPr lang="en-US" dirty="0" err="1">
                <a:latin typeface="+mj-lt"/>
              </a:rPr>
              <a:t>arXiv</a:t>
            </a:r>
            <a:r>
              <a:rPr lang="en-US" dirty="0">
                <a:latin typeface="+mj-lt"/>
              </a:rPr>
              <a:t> preprint arXiv:1207.0580</a:t>
            </a:r>
          </a:p>
          <a:p>
            <a:r>
              <a:rPr lang="en-US" dirty="0" err="1">
                <a:latin typeface="+mj-lt"/>
              </a:rPr>
              <a:t>Hubacek</a:t>
            </a:r>
            <a:r>
              <a:rPr lang="en-US" dirty="0">
                <a:latin typeface="+mj-lt"/>
              </a:rPr>
              <a:t>, O., </a:t>
            </a:r>
            <a:r>
              <a:rPr lang="en-US" dirty="0" err="1">
                <a:latin typeface="+mj-lt"/>
              </a:rPr>
              <a:t>Sourek</a:t>
            </a:r>
            <a:r>
              <a:rPr lang="en-US" dirty="0">
                <a:latin typeface="+mj-lt"/>
              </a:rPr>
              <a:t>, G. &amp; </a:t>
            </a:r>
            <a:r>
              <a:rPr lang="en-US" dirty="0" err="1">
                <a:latin typeface="+mj-lt"/>
              </a:rPr>
              <a:t>Zelezn</a:t>
            </a:r>
            <a:r>
              <a:rPr lang="en-US" dirty="0">
                <a:latin typeface="+mj-lt"/>
              </a:rPr>
              <a:t>, F. (2019). Exploiting sports-betting market using machine learning. International Journal of Forecasting, 35 (2), 783-796.</a:t>
            </a:r>
          </a:p>
          <a:p>
            <a:r>
              <a:rPr lang="en-US" dirty="0" err="1">
                <a:latin typeface="+mj-lt"/>
              </a:rPr>
              <a:t>Ioffe</a:t>
            </a:r>
            <a:r>
              <a:rPr lang="en-US" dirty="0">
                <a:latin typeface="+mj-lt"/>
              </a:rPr>
              <a:t>, S. &amp; </a:t>
            </a:r>
            <a:r>
              <a:rPr lang="en-US" dirty="0" err="1">
                <a:latin typeface="+mj-lt"/>
              </a:rPr>
              <a:t>Szegedy</a:t>
            </a:r>
            <a:r>
              <a:rPr lang="en-US" dirty="0">
                <a:latin typeface="+mj-lt"/>
              </a:rPr>
              <a:t>, C. (2015). Batch normalization: Accelerating deep network training by reducing internal covariate shift. International conference on machine learning, 448-456.</a:t>
            </a:r>
          </a:p>
          <a:p>
            <a:r>
              <a:rPr lang="en-US" dirty="0">
                <a:latin typeface="+mj-lt"/>
              </a:rPr>
              <a:t>Jakobsson, R., Karlsson, N. y col. (2007). Testing Market Efficiency in a Fixed Odds Betting Market (inf. </a:t>
            </a:r>
            <a:r>
              <a:rPr lang="en-US" dirty="0" err="1">
                <a:latin typeface="+mj-lt"/>
              </a:rPr>
              <a:t>téc</a:t>
            </a:r>
            <a:r>
              <a:rPr lang="en-US" dirty="0">
                <a:latin typeface="+mj-lt"/>
              </a:rPr>
              <a:t>.).</a:t>
            </a:r>
          </a:p>
          <a:p>
            <a:r>
              <a:rPr lang="en-US" dirty="0">
                <a:latin typeface="+mj-lt"/>
              </a:rPr>
              <a:t>Kahneman, D. (2003). A perspective on judgment and choice: mapping bounded rationality. American psychologist, 58 (9), 697.</a:t>
            </a:r>
          </a:p>
        </p:txBody>
      </p:sp>
    </p:spTree>
    <p:extLst>
      <p:ext uri="{BB962C8B-B14F-4D97-AF65-F5344CB8AC3E}">
        <p14:creationId xmlns:p14="http://schemas.microsoft.com/office/powerpoint/2010/main" val="184175253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F1F1B30-1B53-422B-AD97-73EF5EE4AF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Bibliografía</a:t>
            </a:r>
            <a:endParaRPr lang="en-US" dirty="0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65F80600-B704-42C1-8EF5-F7BE7AC32C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8E64C-F43D-4FC1-833E-211F50B2A834}" type="slidenum">
              <a:rPr lang="es-419" smtClean="0"/>
              <a:t>58</a:t>
            </a:fld>
            <a:endParaRPr lang="es-419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DD27165E-DC39-42DD-879C-A5E86A4258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MX" dirty="0"/>
              <a:t>Parte 3</a:t>
            </a:r>
            <a:endParaRPr lang="en-US" dirty="0"/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44DEC11F-28BB-438B-9645-DBF9D3E7D4B6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>
                <a:latin typeface="+mj-lt"/>
              </a:rPr>
              <a:t>Kahneman, D. (2011). Thinking, fast and slow. Macmillan. </a:t>
            </a:r>
          </a:p>
          <a:p>
            <a:r>
              <a:rPr lang="en-US" dirty="0" err="1">
                <a:latin typeface="+mj-lt"/>
              </a:rPr>
              <a:t>Kingma</a:t>
            </a:r>
            <a:r>
              <a:rPr lang="en-US" dirty="0">
                <a:latin typeface="+mj-lt"/>
              </a:rPr>
              <a:t>, D. P. &amp; Ba, J. (2017). Adam: A Method for Stochastic Optimization.</a:t>
            </a:r>
          </a:p>
          <a:p>
            <a:r>
              <a:rPr lang="en-US" dirty="0">
                <a:latin typeface="+mj-lt"/>
              </a:rPr>
              <a:t>Kreps, D. M. y col. (1990). A course in microeconomic theory. Princeton university press.</a:t>
            </a:r>
          </a:p>
          <a:p>
            <a:r>
              <a:rPr lang="en-US" dirty="0">
                <a:latin typeface="+mj-lt"/>
              </a:rPr>
              <a:t>Laplace, P.-S. (2012). A philosophical essay on probabilities. Courier Corporation.</a:t>
            </a:r>
          </a:p>
          <a:p>
            <a:r>
              <a:rPr lang="en-US" dirty="0">
                <a:latin typeface="+mj-lt"/>
              </a:rPr>
              <a:t>Lecuanda, M. (2021). </a:t>
            </a:r>
            <a:r>
              <a:rPr lang="en-US" dirty="0" err="1">
                <a:latin typeface="+mj-lt"/>
              </a:rPr>
              <a:t>Notas</a:t>
            </a:r>
            <a:r>
              <a:rPr lang="en-US" dirty="0">
                <a:latin typeface="+mj-lt"/>
              </a:rPr>
              <a:t>. </a:t>
            </a:r>
            <a:r>
              <a:rPr lang="en-US" dirty="0" err="1">
                <a:latin typeface="+mj-lt"/>
              </a:rPr>
              <a:t>Economía</a:t>
            </a:r>
            <a:r>
              <a:rPr lang="en-US" dirty="0">
                <a:latin typeface="+mj-lt"/>
              </a:rPr>
              <a:t> de la </a:t>
            </a:r>
            <a:r>
              <a:rPr lang="en-US" dirty="0" err="1">
                <a:latin typeface="+mj-lt"/>
              </a:rPr>
              <a:t>Incertidumbre</a:t>
            </a:r>
            <a:r>
              <a:rPr lang="en-US" dirty="0">
                <a:latin typeface="+mj-lt"/>
              </a:rPr>
              <a:t>. </a:t>
            </a:r>
            <a:r>
              <a:rPr lang="en-US" dirty="0" err="1">
                <a:latin typeface="+mj-lt"/>
              </a:rPr>
              <a:t>Notas</a:t>
            </a:r>
            <a:r>
              <a:rPr lang="en-US" dirty="0">
                <a:latin typeface="+mj-lt"/>
              </a:rPr>
              <a:t>, ITAM., 1.</a:t>
            </a:r>
          </a:p>
          <a:p>
            <a:r>
              <a:rPr lang="en-US" dirty="0">
                <a:latin typeface="+mj-lt"/>
              </a:rPr>
              <a:t>Levin, J. (2006). Choice under uncertainty. Lecture Notes, 2.</a:t>
            </a:r>
          </a:p>
          <a:p>
            <a:r>
              <a:rPr lang="en-US" dirty="0">
                <a:latin typeface="+mj-lt"/>
              </a:rPr>
              <a:t>Ley </a:t>
            </a:r>
            <a:r>
              <a:rPr lang="en-US" dirty="0" err="1">
                <a:latin typeface="+mj-lt"/>
              </a:rPr>
              <a:t>Fuerte</a:t>
            </a:r>
            <a:r>
              <a:rPr lang="en-US" dirty="0">
                <a:latin typeface="+mj-lt"/>
              </a:rPr>
              <a:t> de los Grandes </a:t>
            </a:r>
            <a:r>
              <a:rPr lang="en-US" dirty="0" err="1">
                <a:latin typeface="+mj-lt"/>
              </a:rPr>
              <a:t>Numeros</a:t>
            </a:r>
            <a:r>
              <a:rPr lang="en-US" dirty="0">
                <a:latin typeface="+mj-lt"/>
              </a:rPr>
              <a:t> de </a:t>
            </a:r>
            <a:r>
              <a:rPr lang="en-US" dirty="0" err="1">
                <a:latin typeface="+mj-lt"/>
              </a:rPr>
              <a:t>Borel-Cantelli</a:t>
            </a:r>
            <a:r>
              <a:rPr lang="en-US" dirty="0">
                <a:latin typeface="+mj-lt"/>
              </a:rPr>
              <a:t>. (2017). https : / / math . la . </a:t>
            </a:r>
            <a:r>
              <a:rPr lang="en-US" dirty="0" err="1">
                <a:latin typeface="+mj-lt"/>
              </a:rPr>
              <a:t>asu</a:t>
            </a:r>
            <a:r>
              <a:rPr lang="en-US" dirty="0">
                <a:latin typeface="+mj-lt"/>
              </a:rPr>
              <a:t> . </a:t>
            </a:r>
            <a:r>
              <a:rPr lang="en-US" dirty="0" err="1">
                <a:latin typeface="+mj-lt"/>
              </a:rPr>
              <a:t>edu</a:t>
            </a:r>
            <a:r>
              <a:rPr lang="en-US" dirty="0">
                <a:latin typeface="+mj-lt"/>
              </a:rPr>
              <a:t> / </a:t>
            </a:r>
            <a:r>
              <a:rPr lang="en-US" dirty="0" err="1">
                <a:latin typeface="+mj-lt"/>
              </a:rPr>
              <a:t>naweiss</a:t>
            </a:r>
            <a:r>
              <a:rPr lang="en-US" dirty="0">
                <a:latin typeface="+mj-lt"/>
              </a:rPr>
              <a:t> / niu96 / </a:t>
            </a:r>
            <a:r>
              <a:rPr lang="en-US" dirty="0" err="1">
                <a:latin typeface="+mj-lt"/>
              </a:rPr>
              <a:t>borellln</a:t>
            </a:r>
            <a:r>
              <a:rPr lang="en-US" dirty="0">
                <a:latin typeface="+mj-lt"/>
              </a:rPr>
              <a:t> . htm# : text=Roughly%5C%20speaking%5C%2C%5C%20Borel ' s%5C%20law%5C%20of,particular%5C%20trial%5C%3B%5C%20the%5C%20larger%5C%20the</a:t>
            </a:r>
          </a:p>
          <a:p>
            <a:r>
              <a:rPr lang="en-US" dirty="0">
                <a:latin typeface="+mj-lt"/>
              </a:rPr>
              <a:t>Madrigal Pérez, B. (2021). El </a:t>
            </a:r>
            <a:r>
              <a:rPr lang="en-US" dirty="0" err="1">
                <a:latin typeface="+mj-lt"/>
              </a:rPr>
              <a:t>impacto</a:t>
            </a:r>
            <a:r>
              <a:rPr lang="en-US" dirty="0">
                <a:latin typeface="+mj-lt"/>
              </a:rPr>
              <a:t> de la </a:t>
            </a:r>
            <a:r>
              <a:rPr lang="en-US" dirty="0" err="1">
                <a:latin typeface="+mj-lt"/>
              </a:rPr>
              <a:t>falta</a:t>
            </a:r>
            <a:r>
              <a:rPr lang="en-US" dirty="0">
                <a:latin typeface="+mj-lt"/>
              </a:rPr>
              <a:t> de </a:t>
            </a:r>
            <a:r>
              <a:rPr lang="en-US" dirty="0" err="1">
                <a:latin typeface="+mj-lt"/>
              </a:rPr>
              <a:t>acción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en</a:t>
            </a:r>
            <a:r>
              <a:rPr lang="en-US" dirty="0">
                <a:latin typeface="+mj-lt"/>
              </a:rPr>
              <a:t> los </a:t>
            </a:r>
            <a:r>
              <a:rPr lang="en-US" dirty="0" err="1">
                <a:latin typeface="+mj-lt"/>
              </a:rPr>
              <a:t>estadios</a:t>
            </a:r>
            <a:r>
              <a:rPr lang="en-US" dirty="0">
                <a:latin typeface="+mj-lt"/>
              </a:rPr>
              <a:t> de </a:t>
            </a:r>
            <a:r>
              <a:rPr lang="en-US" dirty="0" err="1">
                <a:latin typeface="+mj-lt"/>
              </a:rPr>
              <a:t>fútbol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sobre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el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desempeño</a:t>
            </a:r>
            <a:r>
              <a:rPr lang="en-US" dirty="0">
                <a:latin typeface="+mj-lt"/>
              </a:rPr>
              <a:t> de los </a:t>
            </a:r>
            <a:r>
              <a:rPr lang="en-US" dirty="0" err="1">
                <a:latin typeface="+mj-lt"/>
              </a:rPr>
              <a:t>árbitros</a:t>
            </a:r>
            <a:r>
              <a:rPr lang="en-US" dirty="0">
                <a:latin typeface="+mj-lt"/>
              </a:rPr>
              <a:t> y </a:t>
            </a:r>
            <a:r>
              <a:rPr lang="en-US" dirty="0" err="1">
                <a:latin typeface="+mj-lt"/>
              </a:rPr>
              <a:t>jugadores</a:t>
            </a:r>
            <a:r>
              <a:rPr lang="en-US" dirty="0">
                <a:latin typeface="+mj-lt"/>
              </a:rPr>
              <a:t>. </a:t>
            </a:r>
            <a:r>
              <a:rPr lang="en-US" dirty="0" err="1">
                <a:latin typeface="+mj-lt"/>
              </a:rPr>
              <a:t>Tesis</a:t>
            </a:r>
            <a:r>
              <a:rPr lang="en-US" dirty="0">
                <a:latin typeface="+mj-lt"/>
              </a:rPr>
              <a:t> ITAM, 1.</a:t>
            </a:r>
          </a:p>
          <a:p>
            <a:r>
              <a:rPr lang="en-US" dirty="0" err="1">
                <a:latin typeface="+mj-lt"/>
              </a:rPr>
              <a:t>Malkiel</a:t>
            </a:r>
            <a:r>
              <a:rPr lang="en-US" dirty="0">
                <a:latin typeface="+mj-lt"/>
              </a:rPr>
              <a:t>, B. G. (1999). A random walk down Wall Street: including a life-cycle guide to personal investing. WW Norton &amp; Company.</a:t>
            </a:r>
          </a:p>
          <a:p>
            <a:r>
              <a:rPr lang="en-US" dirty="0">
                <a:latin typeface="+mj-lt"/>
              </a:rPr>
              <a:t>Markowitz, H. M. (1968). Portfolio selection. Yale university press.</a:t>
            </a:r>
          </a:p>
          <a:p>
            <a:r>
              <a:rPr lang="en-US" dirty="0">
                <a:latin typeface="+mj-lt"/>
              </a:rPr>
              <a:t>Mendoza, M. &amp; </a:t>
            </a:r>
            <a:r>
              <a:rPr lang="en-US" dirty="0" err="1">
                <a:latin typeface="+mj-lt"/>
              </a:rPr>
              <a:t>Regueiro</a:t>
            </a:r>
            <a:r>
              <a:rPr lang="en-US" dirty="0">
                <a:latin typeface="+mj-lt"/>
              </a:rPr>
              <a:t>, P. (2011). </a:t>
            </a:r>
            <a:r>
              <a:rPr lang="en-US" dirty="0" err="1">
                <a:latin typeface="+mj-lt"/>
              </a:rPr>
              <a:t>Estadística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Bayesiana</a:t>
            </a:r>
            <a:r>
              <a:rPr lang="en-US" dirty="0">
                <a:latin typeface="+mj-lt"/>
              </a:rPr>
              <a:t>. Instituto </a:t>
            </a:r>
            <a:r>
              <a:rPr lang="en-US" dirty="0" err="1">
                <a:latin typeface="+mj-lt"/>
              </a:rPr>
              <a:t>Teconológico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Autónomo</a:t>
            </a:r>
            <a:r>
              <a:rPr lang="en-US" dirty="0">
                <a:latin typeface="+mj-lt"/>
              </a:rPr>
              <a:t> de México.</a:t>
            </a:r>
          </a:p>
          <a:p>
            <a:r>
              <a:rPr lang="en-US" dirty="0">
                <a:latin typeface="+mj-lt"/>
              </a:rPr>
              <a:t>Nielsen, M. A. (2015). Neural networks and deep learning (Vol. 25). Determination press San Francisco, CA.</a:t>
            </a:r>
          </a:p>
          <a:p>
            <a:r>
              <a:rPr lang="en-US" dirty="0">
                <a:latin typeface="+mj-lt"/>
              </a:rPr>
              <a:t>O'Malley, T., </a:t>
            </a:r>
            <a:r>
              <a:rPr lang="en-US" dirty="0" err="1">
                <a:latin typeface="+mj-lt"/>
              </a:rPr>
              <a:t>Bursztein</a:t>
            </a:r>
            <a:r>
              <a:rPr lang="en-US" dirty="0">
                <a:latin typeface="+mj-lt"/>
              </a:rPr>
              <a:t>, E., Long, J., Chollet, F., </a:t>
            </a:r>
            <a:r>
              <a:rPr lang="en-US" dirty="0" err="1">
                <a:latin typeface="+mj-lt"/>
              </a:rPr>
              <a:t>Jin</a:t>
            </a:r>
            <a:r>
              <a:rPr lang="en-US" dirty="0">
                <a:latin typeface="+mj-lt"/>
              </a:rPr>
              <a:t>, H., </a:t>
            </a:r>
            <a:r>
              <a:rPr lang="en-US" dirty="0" err="1">
                <a:latin typeface="+mj-lt"/>
              </a:rPr>
              <a:t>Invernizzi</a:t>
            </a:r>
            <a:r>
              <a:rPr lang="en-US" dirty="0">
                <a:latin typeface="+mj-lt"/>
              </a:rPr>
              <a:t>, L. y col. (2019). </a:t>
            </a:r>
            <a:r>
              <a:rPr lang="en-US" dirty="0" err="1">
                <a:latin typeface="+mj-lt"/>
              </a:rPr>
              <a:t>KerasTuner</a:t>
            </a:r>
            <a:r>
              <a:rPr lang="en-US" dirty="0">
                <a:latin typeface="+mj-lt"/>
              </a:rPr>
              <a:t>.</a:t>
            </a:r>
          </a:p>
          <a:p>
            <a:r>
              <a:rPr lang="en-US" dirty="0" err="1">
                <a:latin typeface="+mj-lt"/>
              </a:rPr>
              <a:t>Poincaré</a:t>
            </a:r>
            <a:r>
              <a:rPr lang="en-US" dirty="0">
                <a:latin typeface="+mj-lt"/>
              </a:rPr>
              <a:t>, H. &amp; Maitland, F. (2003). Science and method. Courier Corporation.</a:t>
            </a:r>
          </a:p>
          <a:p>
            <a:r>
              <a:rPr lang="en-US" dirty="0">
                <a:latin typeface="+mj-lt"/>
              </a:rPr>
              <a:t>Poundstone, W. (2010). Fortune's formula: The untold story of the scientific betting system that beat the casinos and Wall Street. Hill; Wang.</a:t>
            </a:r>
          </a:p>
        </p:txBody>
      </p:sp>
    </p:spTree>
    <p:extLst>
      <p:ext uri="{BB962C8B-B14F-4D97-AF65-F5344CB8AC3E}">
        <p14:creationId xmlns:p14="http://schemas.microsoft.com/office/powerpoint/2010/main" val="258461342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F1F1B30-1B53-422B-AD97-73EF5EE4AF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Bibliografía</a:t>
            </a:r>
            <a:endParaRPr lang="en-US" dirty="0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65F80600-B704-42C1-8EF5-F7BE7AC32C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8E64C-F43D-4FC1-833E-211F50B2A834}" type="slidenum">
              <a:rPr lang="es-419" smtClean="0"/>
              <a:t>59</a:t>
            </a:fld>
            <a:endParaRPr lang="es-419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DD27165E-DC39-42DD-879C-A5E86A4258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MX" dirty="0"/>
              <a:t>Parte 4</a:t>
            </a:r>
            <a:endParaRPr lang="en-US" dirty="0"/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44DEC11F-28BB-438B-9645-DBF9D3E7D4B6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 fontScale="92500" lnSpcReduction="20000"/>
          </a:bodyPr>
          <a:lstStyle/>
          <a:p>
            <a:pPr algn="l"/>
            <a:r>
              <a:rPr lang="it-IT" sz="1800" b="0" i="0" u="none" strike="noStrike" baseline="0" dirty="0">
                <a:latin typeface="+mj-lt"/>
              </a:rPr>
              <a:t>Sassoli de Bianchi, M. (2013). Quantum dice. Annals of Physics, 336, 56-75. </a:t>
            </a:r>
            <a:r>
              <a:rPr lang="en-US" sz="1800" b="0" i="0" u="none" strike="noStrike" baseline="0" dirty="0">
                <a:latin typeface="+mj-lt"/>
              </a:rPr>
              <a:t>https://doi.org/10.1016/j.aop.2013.05.018</a:t>
            </a:r>
          </a:p>
          <a:p>
            <a:pPr algn="l"/>
            <a:r>
              <a:rPr lang="en-US" sz="1800" b="0" i="0" u="none" strike="noStrike" baseline="0" dirty="0">
                <a:latin typeface="+mj-lt"/>
              </a:rPr>
              <a:t>Shark, O. (2018). Germany vs Mexico 2018 World Cup. https://www.oddsshark.com/soccer/world- cup/</a:t>
            </a:r>
            <a:r>
              <a:rPr lang="en-US" sz="1800" b="0" i="0" u="none" strike="noStrike" baseline="0" dirty="0" err="1">
                <a:latin typeface="+mj-lt"/>
              </a:rPr>
              <a:t>germany</a:t>
            </a:r>
            <a:r>
              <a:rPr lang="en-US" sz="1800" b="0" i="0" u="none" strike="noStrike" baseline="0" dirty="0">
                <a:latin typeface="+mj-lt"/>
              </a:rPr>
              <a:t>- mexicoodds-june-17-2018-932268</a:t>
            </a:r>
          </a:p>
          <a:p>
            <a:pPr algn="l"/>
            <a:r>
              <a:rPr lang="en-US" sz="1800" b="0" i="0" u="none" strike="noStrike" baseline="0" dirty="0">
                <a:latin typeface="+mj-lt"/>
              </a:rPr>
              <a:t>Silver, N. (2012). The signal and the noise: why so many predictions fail{but some don't. Penguin.</a:t>
            </a:r>
          </a:p>
          <a:p>
            <a:pPr algn="l"/>
            <a:r>
              <a:rPr lang="en-US" sz="1800" b="0" i="0" u="none" strike="noStrike" baseline="0" dirty="0" err="1">
                <a:latin typeface="+mj-lt"/>
              </a:rPr>
              <a:t>Smoczynski</a:t>
            </a:r>
            <a:r>
              <a:rPr lang="en-US" sz="1800" b="0" i="0" u="none" strike="noStrike" baseline="0" dirty="0">
                <a:latin typeface="+mj-lt"/>
              </a:rPr>
              <a:t>, P. &amp; Tomkins, D. (2010). An explicit solution to the problem of optimizing the allocations of a bettor's wealth when wagering on horse races. Mathematical Scientist, 35 (1), 10-17.</a:t>
            </a:r>
          </a:p>
          <a:p>
            <a:pPr algn="l"/>
            <a:r>
              <a:rPr lang="en-US" sz="1800" b="0" i="0" u="none" strike="noStrike" baseline="0" dirty="0">
                <a:latin typeface="+mj-lt"/>
              </a:rPr>
              <a:t>Stanovich, K. E. &amp; West, R. F. (2000). Individual differences in reasoning: Implications for the rationality debate? Behavioral and brain sciences, 23 (5), 645-665.</a:t>
            </a:r>
          </a:p>
          <a:p>
            <a:pPr algn="l"/>
            <a:r>
              <a:rPr lang="en-US" sz="1800" b="0" i="0" u="none" strike="noStrike" baseline="0" dirty="0">
                <a:latin typeface="+mj-lt"/>
              </a:rPr>
              <a:t>Steele, K. &amp; Stefansson, H. O. (2020). Decision Theory. </a:t>
            </a:r>
            <a:r>
              <a:rPr lang="en-US" sz="1800" b="0" i="0" u="none" strike="noStrike" baseline="0" dirty="0" err="1">
                <a:latin typeface="+mj-lt"/>
              </a:rPr>
              <a:t>En</a:t>
            </a:r>
            <a:r>
              <a:rPr lang="en-US" sz="1800" b="0" i="0" u="none" strike="noStrike" baseline="0" dirty="0">
                <a:latin typeface="+mj-lt"/>
              </a:rPr>
              <a:t> E. N. </a:t>
            </a:r>
            <a:r>
              <a:rPr lang="en-US" sz="1800" b="0" i="0" u="none" strike="noStrike" baseline="0" dirty="0" err="1">
                <a:latin typeface="+mj-lt"/>
              </a:rPr>
              <a:t>Zalta</a:t>
            </a:r>
            <a:r>
              <a:rPr lang="en-US" sz="1800" b="0" i="0" u="none" strike="noStrike" baseline="0" dirty="0">
                <a:latin typeface="+mj-lt"/>
              </a:rPr>
              <a:t> (Ed.), The Stanford Encyclopedia of Philosophy (Winter 2020). Metaphysics Research Lab, Stanford University.</a:t>
            </a:r>
          </a:p>
          <a:p>
            <a:pPr algn="l"/>
            <a:r>
              <a:rPr lang="en-US" sz="1800" b="0" i="0" u="none" strike="noStrike" baseline="0" dirty="0">
                <a:latin typeface="+mj-lt"/>
              </a:rPr>
              <a:t>Sumpter, D. (2016). </a:t>
            </a:r>
            <a:r>
              <a:rPr lang="en-US" sz="1800" b="0" i="0" u="none" strike="noStrike" baseline="0" dirty="0" err="1">
                <a:latin typeface="+mj-lt"/>
              </a:rPr>
              <a:t>Soccermatics</a:t>
            </a:r>
            <a:r>
              <a:rPr lang="en-US" sz="1800" b="0" i="0" u="none" strike="noStrike" baseline="0" dirty="0">
                <a:latin typeface="+mj-lt"/>
              </a:rPr>
              <a:t>: mathematical adventures in the beautiful game. Bloomsbury Publishing.</a:t>
            </a:r>
          </a:p>
          <a:p>
            <a:pPr algn="l"/>
            <a:r>
              <a:rPr lang="en-US" sz="1800" b="0" i="0" u="none" strike="noStrike" baseline="0" dirty="0" err="1">
                <a:latin typeface="+mj-lt"/>
              </a:rPr>
              <a:t>Surowiecki</a:t>
            </a:r>
            <a:r>
              <a:rPr lang="en-US" sz="1800" b="0" i="0" u="none" strike="noStrike" baseline="0" dirty="0">
                <a:latin typeface="+mj-lt"/>
              </a:rPr>
              <a:t>, J. (2005). The wisdom of crowds. Anchor.</a:t>
            </a:r>
          </a:p>
          <a:p>
            <a:pPr algn="l"/>
            <a:r>
              <a:rPr lang="en-US" sz="1800" b="0" i="0" u="none" strike="noStrike" baseline="0" dirty="0" err="1">
                <a:latin typeface="+mj-lt"/>
              </a:rPr>
              <a:t>Taleb</a:t>
            </a:r>
            <a:r>
              <a:rPr lang="en-US" sz="1800" b="0" i="0" u="none" strike="noStrike" baseline="0" dirty="0">
                <a:latin typeface="+mj-lt"/>
              </a:rPr>
              <a:t>, N. N. (2007). The black swan: The impact of the highly improbable (Vol. 2). Random house.</a:t>
            </a:r>
          </a:p>
          <a:p>
            <a:pPr algn="l"/>
            <a:r>
              <a:rPr lang="en-US" sz="1800" b="0" i="0" u="none" strike="noStrike" baseline="0" dirty="0">
                <a:latin typeface="+mj-lt"/>
              </a:rPr>
              <a:t>Thorp, E. O. (1966). Beat the Dealer: a winning strategy for the game of twenty one (Vol. 310). Vintage.</a:t>
            </a:r>
          </a:p>
          <a:p>
            <a:pPr algn="l"/>
            <a:r>
              <a:rPr lang="en-US" sz="1800" b="0" i="0" u="none" strike="noStrike" baseline="0" dirty="0">
                <a:latin typeface="+mj-lt"/>
              </a:rPr>
              <a:t>Thorp, E. O. (1969). Optimal gambling systems for favorable games. Revue de </a:t>
            </a:r>
            <a:r>
              <a:rPr lang="fr-FR" sz="1800" b="0" i="0" u="none" strike="noStrike" baseline="0" dirty="0">
                <a:latin typeface="+mj-lt"/>
              </a:rPr>
              <a:t>l'Institut International de Statistique, 273-293.</a:t>
            </a:r>
          </a:p>
          <a:p>
            <a:pPr algn="l"/>
            <a:r>
              <a:rPr lang="en-US" sz="1800" b="0" i="0" u="none" strike="noStrike" baseline="0" dirty="0">
                <a:latin typeface="+mj-lt"/>
              </a:rPr>
              <a:t>Von Neumann, J. &amp; Morgenstern, O. (2007). Theory of games and economic behavior (commemorative edition). Princeton university press.</a:t>
            </a:r>
          </a:p>
          <a:p>
            <a:pPr algn="l"/>
            <a:r>
              <a:rPr lang="en-US" sz="1800" b="0" i="0" u="none" strike="noStrike" baseline="0" dirty="0">
                <a:latin typeface="+mj-lt"/>
              </a:rPr>
              <a:t>Zimmermann, A., Moorthy, S. &amp; Shi, Z. (2013). Predicting college basketball match outcomes using machine learning techniques: some results and lessons learned. </a:t>
            </a:r>
            <a:r>
              <a:rPr lang="en-US" sz="1800" b="0" i="0" u="none" strike="noStrike" baseline="0" dirty="0" err="1">
                <a:latin typeface="+mj-lt"/>
              </a:rPr>
              <a:t>arXiv</a:t>
            </a:r>
            <a:r>
              <a:rPr lang="en-US" sz="1800" b="0" i="0" u="none" strike="noStrike" baseline="0" dirty="0">
                <a:latin typeface="+mj-lt"/>
              </a:rPr>
              <a:t> preprint arXiv:1310.3607.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390084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F3AA32-FEC5-494F-A1A3-39B0BC26D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Apuestas Deportivas</a:t>
            </a:r>
            <a:endParaRPr lang="es-419" dirty="0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C81AB54F-4D0C-4F2E-94EC-2E9999F1A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8E64C-F43D-4FC1-833E-211F50B2A834}" type="slidenum">
              <a:rPr lang="es-419" smtClean="0"/>
              <a:t>6</a:t>
            </a:fld>
            <a:endParaRPr lang="es-419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00D6F93-A83E-49E4-98E8-F67516269A2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MX" dirty="0"/>
              <a:t>Premios y Consecuencias</a:t>
            </a:r>
            <a:endParaRPr lang="es-419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Marcador de contenido 4">
                <a:extLst>
                  <a:ext uri="{FF2B5EF4-FFF2-40B4-BE49-F238E27FC236}">
                    <a16:creationId xmlns:a16="http://schemas.microsoft.com/office/drawing/2014/main" id="{5F373952-32A3-478B-A96F-135174F22E29}"/>
                  </a:ext>
                </a:extLst>
              </p:cNvPr>
              <p:cNvSpPr>
                <a:spLocks noGrp="1"/>
              </p:cNvSpPr>
              <p:nvPr>
                <p:ph sz="quarter" idx="14"/>
              </p:nvPr>
            </p:nvSpPr>
            <p:spPr/>
            <p:txBody>
              <a:bodyPr/>
              <a:lstStyle/>
              <a:p>
                <a:pPr algn="just"/>
                <a:r>
                  <a:rPr lang="es-MX" b="1" dirty="0">
                    <a:latin typeface="+mj-lt"/>
                  </a:rPr>
                  <a:t>Premios y Consecuencias</a:t>
                </a:r>
              </a:p>
              <a:p>
                <a:pPr lvl="1" algn="just"/>
                <a:r>
                  <a:rPr lang="es-MX" b="1" dirty="0">
                    <a:latin typeface="+mj-lt"/>
                  </a:rPr>
                  <a:t>Ganancia Neta </a:t>
                </a:r>
                <a14:m>
                  <m:oMath xmlns:m="http://schemas.openxmlformats.org/officeDocument/2006/math">
                    <m:r>
                      <a:rPr lang="es-MX" b="1" i="1" dirty="0" smtClean="0">
                        <a:latin typeface="Cambria Math" panose="02040503050406030204" pitchFamily="18" charset="0"/>
                      </a:rPr>
                      <m:t>𝝔</m:t>
                    </m:r>
                  </m:oMath>
                </a14:m>
                <a:endParaRPr lang="es-MX" b="1" dirty="0">
                  <a:latin typeface="+mj-lt"/>
                </a:endParaRPr>
              </a:p>
              <a:p>
                <a:pPr lvl="2" algn="just"/>
                <a:r>
                  <a:rPr lang="es-MX" dirty="0">
                    <a:latin typeface="+mj-lt"/>
                  </a:rPr>
                  <a:t>Caso </a:t>
                </a:r>
                <a:r>
                  <a:rPr lang="es-MX" dirty="0" err="1">
                    <a:latin typeface="+mj-lt"/>
                  </a:rPr>
                  <a:t>univariado</a:t>
                </a:r>
                <a:r>
                  <a:rPr lang="es-MX" dirty="0">
                    <a:latin typeface="+mj-lt"/>
                  </a:rPr>
                  <a:t>.</a:t>
                </a:r>
              </a:p>
              <a:p>
                <a:pPr lvl="2" algn="just"/>
                <a:endParaRPr lang="es-MX" dirty="0">
                  <a:latin typeface="+mj-lt"/>
                </a:endParaRPr>
              </a:p>
              <a:p>
                <a:pPr lvl="2" algn="just"/>
                <a:r>
                  <a:rPr lang="es-MX" dirty="0">
                    <a:latin typeface="+mj-lt"/>
                  </a:rPr>
                  <a:t>Caso multivariado (m eventos).</a:t>
                </a:r>
              </a:p>
              <a:p>
                <a:pPr algn="just"/>
                <a:endParaRPr lang="es-MX" dirty="0">
                  <a:latin typeface="+mj-lt"/>
                </a:endParaRPr>
              </a:p>
              <a:p>
                <a:pPr marL="0" indent="0" algn="just">
                  <a:buNone/>
                </a:pPr>
                <a:endParaRPr lang="es-MX" dirty="0">
                  <a:latin typeface="+mj-lt"/>
                </a:endParaRPr>
              </a:p>
              <a:p>
                <a:pPr lvl="1" algn="just"/>
                <a:r>
                  <a:rPr lang="es-419" b="1" dirty="0">
                    <a:latin typeface="+mj-lt"/>
                  </a:rPr>
                  <a:t>Ganancia Total </a:t>
                </a:r>
                <a14:m>
                  <m:oMath xmlns:m="http://schemas.openxmlformats.org/officeDocument/2006/math">
                    <m:r>
                      <a:rPr lang="es-MX" b="1" i="1" dirty="0" smtClean="0">
                        <a:latin typeface="Cambria Math" panose="02040503050406030204" pitchFamily="18" charset="0"/>
                      </a:rPr>
                      <m:t>𝑹</m:t>
                    </m:r>
                    <m:d>
                      <m:dPr>
                        <m:ctrlPr>
                          <a:rPr lang="es-419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419" b="1" i="1" dirty="0" smtClean="0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</m:d>
                  </m:oMath>
                </a14:m>
                <a:endParaRPr lang="es-419" b="1" dirty="0">
                  <a:latin typeface="+mj-lt"/>
                </a:endParaRPr>
              </a:p>
              <a:p>
                <a:pPr lvl="2" algn="just"/>
                <a:r>
                  <a:rPr lang="es-419" dirty="0">
                    <a:latin typeface="+mj-lt"/>
                  </a:rPr>
                  <a:t>La ganancia total es el </a:t>
                </a:r>
                <a:r>
                  <a:rPr lang="es-419" i="1" dirty="0">
                    <a:latin typeface="+mj-lt"/>
                  </a:rPr>
                  <a:t>porcentaje ganado con base en la riqueza inicial</a:t>
                </a:r>
                <a:r>
                  <a:rPr lang="es-419" dirty="0">
                    <a:latin typeface="+mj-lt"/>
                  </a:rPr>
                  <a:t> de apostar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419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419" i="1" dirty="0" smtClean="0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s-419" i="1" dirty="0" err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s-419" dirty="0">
                    <a:latin typeface="+mj-lt"/>
                  </a:rPr>
                  <a:t> por 100 al evento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419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419" i="1" dirty="0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s-419" i="1" dirty="0" err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s-419" i="1" dirty="0" smtClean="0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s-419" i="0" dirty="0" smtClean="0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s-419" dirty="0">
                    <a:latin typeface="+mj-lt"/>
                  </a:rPr>
                  <a:t>. Por lo que </a:t>
                </a:r>
                <a14:m>
                  <m:oMath xmlns:m="http://schemas.openxmlformats.org/officeDocument/2006/math">
                    <m:r>
                      <a:rPr lang="es-419" i="1" dirty="0" smtClean="0">
                        <a:latin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es-419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419" i="1" dirty="0" smtClean="0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</m:d>
                  </m:oMath>
                </a14:m>
                <a:r>
                  <a:rPr lang="es-419" dirty="0">
                    <a:latin typeface="+mj-lt"/>
                  </a:rPr>
                  <a:t> es igual a la riqueza inicial más el premio o consecuencia aleatoria </a:t>
                </a:r>
                <a14:m>
                  <m:oMath xmlns:m="http://schemas.openxmlformats.org/officeDocument/2006/math">
                    <m:r>
                      <a:rPr lang="es-419" i="1" dirty="0" smtClean="0">
                        <a:latin typeface="Cambria Math" panose="02040503050406030204" pitchFamily="18" charset="0"/>
                      </a:rPr>
                      <m:t>ℓ</m:t>
                    </m:r>
                    <m:r>
                      <a:rPr lang="es-419" i="1" dirty="0" smtClean="0">
                        <a:latin typeface="Cambria Math" panose="02040503050406030204" pitchFamily="18" charset="0"/>
                      </a:rPr>
                      <m:t>𝜚</m:t>
                    </m:r>
                  </m:oMath>
                </a14:m>
                <a:r>
                  <a:rPr lang="es-419" dirty="0">
                    <a:latin typeface="+mj-lt"/>
                  </a:rPr>
                  <a:t> de cada evento.</a:t>
                </a:r>
              </a:p>
              <a:p>
                <a:pPr lvl="2" algn="just"/>
                <a:endParaRPr lang="es-419" dirty="0">
                  <a:latin typeface="+mj-lt"/>
                </a:endParaRPr>
              </a:p>
              <a:p>
                <a:pPr lvl="2" algn="just"/>
                <a:endParaRPr lang="es-419" dirty="0">
                  <a:latin typeface="+mj-lt"/>
                </a:endParaRPr>
              </a:p>
              <a:p>
                <a:pPr lvl="2" algn="just"/>
                <a:endParaRPr lang="es-419" dirty="0">
                  <a:latin typeface="+mj-lt"/>
                </a:endParaRPr>
              </a:p>
              <a:p>
                <a:pPr lvl="1" algn="just"/>
                <a:endParaRPr lang="es-419" dirty="0">
                  <a:latin typeface="+mj-lt"/>
                </a:endParaRPr>
              </a:p>
              <a:p>
                <a:pPr lvl="1" algn="just"/>
                <a:r>
                  <a:rPr lang="es-419" b="1" dirty="0">
                    <a:latin typeface="+mj-lt"/>
                  </a:rPr>
                  <a:t>Valor esperado de la ganancia neta:</a:t>
                </a:r>
                <a:endParaRPr lang="es-419" dirty="0">
                  <a:latin typeface="+mj-lt"/>
                </a:endParaRPr>
              </a:p>
              <a:p>
                <a:pPr lvl="1" algn="just"/>
                <a:endParaRPr lang="es-419" dirty="0">
                  <a:latin typeface="+mj-lt"/>
                </a:endParaRPr>
              </a:p>
              <a:p>
                <a:pPr lvl="2" algn="just"/>
                <a:endParaRPr lang="es-419" dirty="0">
                  <a:latin typeface="+mj-lt"/>
                </a:endParaRPr>
              </a:p>
            </p:txBody>
          </p:sp>
        </mc:Choice>
        <mc:Fallback xmlns="">
          <p:sp>
            <p:nvSpPr>
              <p:cNvPr id="5" name="Marcador de contenido 4">
                <a:extLst>
                  <a:ext uri="{FF2B5EF4-FFF2-40B4-BE49-F238E27FC236}">
                    <a16:creationId xmlns:a16="http://schemas.microsoft.com/office/drawing/2014/main" id="{5F373952-32A3-478B-A96F-135174F22E2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blipFill>
                <a:blip r:embed="rId2"/>
                <a:stretch>
                  <a:fillRect l="-488" t="-1249" r="-2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Imagen 10">
            <a:extLst>
              <a:ext uri="{FF2B5EF4-FFF2-40B4-BE49-F238E27FC236}">
                <a16:creationId xmlns:a16="http://schemas.microsoft.com/office/drawing/2014/main" id="{143672E4-E8D6-42AC-AB5C-E1AF2B556D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1813" y="4102548"/>
            <a:ext cx="2848373" cy="828791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A6DD6327-B47F-40C1-B011-118DF500DE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7912" y="1391920"/>
            <a:ext cx="3389897" cy="665501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1C4F5F5B-AC9A-4AF1-B435-B3DE57C6AD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85291" y="5626031"/>
            <a:ext cx="4421417" cy="510609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EB2A734E-A73F-42D6-A0A6-4E3074836C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80343" y="2092960"/>
            <a:ext cx="6252996" cy="905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1381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165064-01E0-4A3D-AC20-C1FDC45EE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Apuestas Deportivas</a:t>
            </a:r>
            <a:endParaRPr lang="es-419" dirty="0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2DA3BC23-3132-41C0-B979-757F5B4EF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8E64C-F43D-4FC1-833E-211F50B2A834}" type="slidenum">
              <a:rPr lang="es-419" smtClean="0"/>
              <a:t>7</a:t>
            </a:fld>
            <a:endParaRPr lang="es-419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2E4D9B8-A19A-4EF8-909B-AE56AB4D906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MX" dirty="0"/>
              <a:t>Tipo de Apuestas</a:t>
            </a:r>
            <a:endParaRPr lang="es-419" dirty="0"/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A76B7A46-705F-45F3-88AB-2E82D1AC750B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pPr algn="just"/>
            <a:r>
              <a:rPr lang="es-419" b="1" dirty="0">
                <a:latin typeface="+mj-lt"/>
              </a:rPr>
              <a:t>Apuestas justas:</a:t>
            </a:r>
          </a:p>
          <a:p>
            <a:pPr marL="457200" lvl="1" indent="0" algn="just">
              <a:buNone/>
            </a:pPr>
            <a:r>
              <a:rPr lang="es-419" dirty="0">
                <a:latin typeface="+mj-lt"/>
              </a:rPr>
              <a:t>Aquellas cuyo momio anule la esperanza.</a:t>
            </a:r>
          </a:p>
          <a:p>
            <a:pPr lvl="1" algn="just"/>
            <a:endParaRPr lang="es-419" dirty="0">
              <a:latin typeface="+mj-lt"/>
            </a:endParaRPr>
          </a:p>
          <a:p>
            <a:pPr lvl="1" algn="just"/>
            <a:endParaRPr lang="es-419" dirty="0">
              <a:latin typeface="+mj-lt"/>
            </a:endParaRPr>
          </a:p>
          <a:p>
            <a:pPr algn="just"/>
            <a:r>
              <a:rPr lang="es-419" b="1" dirty="0">
                <a:latin typeface="+mj-lt"/>
              </a:rPr>
              <a:t>Comisiones del mercado</a:t>
            </a:r>
          </a:p>
          <a:p>
            <a:pPr marL="457200" lvl="1" indent="0" algn="just">
              <a:buNone/>
            </a:pPr>
            <a:r>
              <a:rPr lang="es-419" dirty="0">
                <a:latin typeface="+mj-lt"/>
              </a:rPr>
              <a:t>La suma del inverso de los momios es: </a:t>
            </a:r>
          </a:p>
          <a:p>
            <a:pPr marL="0" indent="0" algn="just">
              <a:buNone/>
            </a:pPr>
            <a:endParaRPr lang="es-419" dirty="0">
              <a:latin typeface="+mj-lt"/>
            </a:endParaRPr>
          </a:p>
          <a:p>
            <a:pPr algn="just"/>
            <a:r>
              <a:rPr lang="es-419" b="1" dirty="0">
                <a:latin typeface="+mj-lt"/>
              </a:rPr>
              <a:t>Arbitraje</a:t>
            </a:r>
          </a:p>
          <a:p>
            <a:pPr marL="457200" lvl="1" indent="0" algn="just">
              <a:buNone/>
            </a:pPr>
            <a:r>
              <a:rPr lang="es-419" dirty="0">
                <a:latin typeface="+mj-lt"/>
              </a:rPr>
              <a:t>Como el mercado de apuestas </a:t>
            </a:r>
            <a:r>
              <a:rPr lang="es-419" i="1" dirty="0">
                <a:latin typeface="+mj-lt"/>
              </a:rPr>
              <a:t>no es eficiente en información</a:t>
            </a:r>
            <a:r>
              <a:rPr lang="es-419" dirty="0">
                <a:latin typeface="+mj-lt"/>
              </a:rPr>
              <a:t> (Jakobsson, 2007), los </a:t>
            </a:r>
            <a:r>
              <a:rPr lang="es-419" i="1" dirty="0">
                <a:latin typeface="+mj-lt"/>
              </a:rPr>
              <a:t>mejores</a:t>
            </a:r>
            <a:r>
              <a:rPr lang="es-419" dirty="0">
                <a:latin typeface="+mj-lt"/>
              </a:rPr>
              <a:t> momios del mercado pueden implicar que </a:t>
            </a:r>
            <a:r>
              <a:rPr lang="es-419" dirty="0" err="1">
                <a:latin typeface="+mj-lt"/>
              </a:rPr>
              <a:t>tt</a:t>
            </a:r>
            <a:r>
              <a:rPr lang="es-419" dirty="0">
                <a:latin typeface="+mj-lt"/>
              </a:rPr>
              <a:t> </a:t>
            </a:r>
            <a:r>
              <a:rPr lang="en-US" dirty="0">
                <a:latin typeface="+mj-lt"/>
              </a:rPr>
              <a:t>&lt; </a:t>
            </a:r>
            <a:r>
              <a:rPr lang="es-MX" dirty="0">
                <a:latin typeface="+mj-lt"/>
              </a:rPr>
              <a:t>0. Luego, si se escoge</a:t>
            </a:r>
            <a:r>
              <a:rPr lang="en-US" dirty="0">
                <a:latin typeface="+mj-lt"/>
              </a:rPr>
              <a:t> </a:t>
            </a:r>
          </a:p>
          <a:p>
            <a:pPr marL="457200" lvl="1" indent="0" algn="just">
              <a:buNone/>
            </a:pPr>
            <a:endParaRPr lang="en-US" dirty="0">
              <a:latin typeface="+mj-lt"/>
            </a:endParaRPr>
          </a:p>
          <a:p>
            <a:pPr marL="457200" lvl="1" indent="0" algn="just">
              <a:buNone/>
            </a:pPr>
            <a:endParaRPr lang="en-US" dirty="0">
              <a:latin typeface="+mj-lt"/>
            </a:endParaRPr>
          </a:p>
          <a:p>
            <a:pPr marL="457200" lvl="1" indent="0" algn="just">
              <a:buNone/>
            </a:pPr>
            <a:r>
              <a:rPr lang="en-US" dirty="0">
                <a:latin typeface="+mj-lt"/>
              </a:rPr>
              <a:t>Se </a:t>
            </a:r>
            <a:r>
              <a:rPr lang="en-US" dirty="0" err="1">
                <a:latin typeface="+mj-lt"/>
              </a:rPr>
              <a:t>obtiene</a:t>
            </a:r>
            <a:r>
              <a:rPr lang="en-US" dirty="0">
                <a:latin typeface="+mj-lt"/>
              </a:rPr>
              <a:t> que</a:t>
            </a:r>
            <a:endParaRPr lang="es-419" dirty="0">
              <a:latin typeface="+mj-lt"/>
            </a:endParaRPr>
          </a:p>
          <a:p>
            <a:pPr marL="457200" lvl="1" indent="0" algn="just">
              <a:buNone/>
            </a:pPr>
            <a:endParaRPr lang="es-419" dirty="0">
              <a:latin typeface="+mj-lt"/>
            </a:endParaRPr>
          </a:p>
          <a:p>
            <a:endParaRPr lang="es-419" dirty="0">
              <a:latin typeface="+mj-lt"/>
            </a:endParaRPr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73081654-87A9-4946-A60A-58B5A4EB6A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884" y="5130800"/>
            <a:ext cx="8486231" cy="96323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uadroTexto 17">
                <a:extLst>
                  <a:ext uri="{FF2B5EF4-FFF2-40B4-BE49-F238E27FC236}">
                    <a16:creationId xmlns:a16="http://schemas.microsoft.com/office/drawing/2014/main" id="{FCB09506-401D-4E7F-8EF8-B0B9A07614D7}"/>
                  </a:ext>
                </a:extLst>
              </p:cNvPr>
              <p:cNvSpPr txBox="1"/>
              <p:nvPr/>
            </p:nvSpPr>
            <p:spPr>
              <a:xfrm>
                <a:off x="8981440" y="1290320"/>
                <a:ext cx="2631440" cy="1530612"/>
              </a:xfrm>
              <a:prstGeom prst="rect">
                <a:avLst/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endParaRPr lang="es-MX" b="0" i="1" dirty="0">
                  <a:solidFill>
                    <a:schemeClr val="accent3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𝑡𝑡</m:t>
                      </m:r>
                      <m:r>
                        <a:rPr lang="es-MX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{"/>
                          <m:endChr m:val=""/>
                          <m:ctrlPr>
                            <a:rPr lang="es-MX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s-MX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s-MX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&gt;0 ;</m:t>
                              </m:r>
                              <m:r>
                                <a:rPr lang="es-MX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𝑐𝑜𝑚𝑖𝑠𝑖</m:t>
                              </m:r>
                              <m:r>
                                <a:rPr lang="es-MX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ó</m:t>
                              </m:r>
                              <m:r>
                                <a:rPr lang="es-MX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s-MX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</m:e>
                            <m:e>
                              <m:r>
                                <a:rPr lang="es-MX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=0 ;</m:t>
                              </m:r>
                              <m:r>
                                <a:rPr lang="es-MX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𝑗𝑢𝑠𝑡𝑎</m:t>
                              </m:r>
                              <m:r>
                                <a:rPr lang="es-MX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</m:e>
                            <m:e>
                              <m:r>
                                <a:rPr lang="es-MX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&lt;0 ;</m:t>
                              </m:r>
                              <m:r>
                                <a:rPr lang="es-MX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𝑎𝑟𝑏𝑖𝑡𝑟𝑎𝑗𝑒</m:t>
                              </m:r>
                              <m:r>
                                <a:rPr lang="es-MX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s-419" dirty="0">
                  <a:solidFill>
                    <a:schemeClr val="accent3"/>
                  </a:solidFill>
                </a:endParaRPr>
              </a:p>
              <a:p>
                <a:endParaRPr lang="es-419" dirty="0">
                  <a:solidFill>
                    <a:schemeClr val="accent3"/>
                  </a:solidFill>
                </a:endParaRPr>
              </a:p>
            </p:txBody>
          </p:sp>
        </mc:Choice>
        <mc:Fallback xmlns="">
          <p:sp>
            <p:nvSpPr>
              <p:cNvPr id="18" name="CuadroTexto 17">
                <a:extLst>
                  <a:ext uri="{FF2B5EF4-FFF2-40B4-BE49-F238E27FC236}">
                    <a16:creationId xmlns:a16="http://schemas.microsoft.com/office/drawing/2014/main" id="{FCB09506-401D-4E7F-8EF8-B0B9A07614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1440" y="1290320"/>
                <a:ext cx="2631440" cy="153061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Imagen 7">
            <a:extLst>
              <a:ext uri="{FF2B5EF4-FFF2-40B4-BE49-F238E27FC236}">
                <a16:creationId xmlns:a16="http://schemas.microsoft.com/office/drawing/2014/main" id="{03875003-A717-4041-B3DE-E8E49E5D2C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2301" y="1569950"/>
            <a:ext cx="2871557" cy="655109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0D61DDC3-BD9A-49CC-8D30-A885BF932D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23151" y="2726779"/>
            <a:ext cx="1945697" cy="859726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B999EA5F-C1BE-4F46-8FF8-314D5AF245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65328" y="4338320"/>
            <a:ext cx="2669550" cy="725193"/>
          </a:xfrm>
          <a:prstGeom prst="rect">
            <a:avLst/>
          </a:prstGeom>
        </p:spPr>
      </p:pic>
      <p:cxnSp>
        <p:nvCxnSpPr>
          <p:cNvPr id="19" name="Conector: angular 18">
            <a:extLst>
              <a:ext uri="{FF2B5EF4-FFF2-40B4-BE49-F238E27FC236}">
                <a16:creationId xmlns:a16="http://schemas.microsoft.com/office/drawing/2014/main" id="{C980EB07-DC60-40C8-80C6-CD90BB591E7F}"/>
              </a:ext>
            </a:extLst>
          </p:cNvPr>
          <p:cNvCxnSpPr/>
          <p:nvPr/>
        </p:nvCxnSpPr>
        <p:spPr>
          <a:xfrm flipV="1">
            <a:off x="7345680" y="2021840"/>
            <a:ext cx="1584960" cy="1097280"/>
          </a:xfrm>
          <a:prstGeom prst="bentConnector3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83803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8E0BCC48-5FAF-49F4-8F43-CD7E3C8BF31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s-MX" sz="2400" dirty="0">
                <a:latin typeface="+mj-lt"/>
              </a:rPr>
              <a:t>Problema</a:t>
            </a:r>
          </a:p>
          <a:p>
            <a:r>
              <a:rPr lang="es-MX" sz="2400" dirty="0">
                <a:latin typeface="+mj-lt"/>
              </a:rPr>
              <a:t>Teoría</a:t>
            </a:r>
          </a:p>
          <a:p>
            <a:pPr lvl="1"/>
            <a:r>
              <a:rPr lang="es-MX" sz="2000" dirty="0">
                <a:latin typeface="+mj-lt"/>
              </a:rPr>
              <a:t>Apuestas Deportivas</a:t>
            </a:r>
          </a:p>
          <a:p>
            <a:pPr lvl="1"/>
            <a:r>
              <a:rPr lang="es-419" sz="2000" dirty="0">
                <a:latin typeface="+mj-lt"/>
              </a:rPr>
              <a:t>Teoría de la Utilidad</a:t>
            </a:r>
          </a:p>
          <a:p>
            <a:pPr lvl="1"/>
            <a:r>
              <a:rPr lang="es-419" sz="2000" dirty="0">
                <a:latin typeface="+mj-lt"/>
              </a:rPr>
              <a:t>Procedimiento</a:t>
            </a:r>
          </a:p>
          <a:p>
            <a:r>
              <a:rPr lang="es-419" sz="2400" dirty="0">
                <a:latin typeface="+mj-lt"/>
              </a:rPr>
              <a:t>Caso Práctico</a:t>
            </a:r>
          </a:p>
          <a:p>
            <a:pPr lvl="1"/>
            <a:r>
              <a:rPr lang="es-419" sz="2000" dirty="0">
                <a:latin typeface="+mj-lt"/>
              </a:rPr>
              <a:t>Datos de la </a:t>
            </a:r>
            <a:r>
              <a:rPr lang="es-419" sz="2000" i="1" dirty="0">
                <a:latin typeface="+mj-lt"/>
              </a:rPr>
              <a:t>English Premier League </a:t>
            </a:r>
            <a:r>
              <a:rPr lang="es-419" sz="2000" dirty="0">
                <a:latin typeface="+mj-lt"/>
              </a:rPr>
              <a:t>del 2014 al 2021</a:t>
            </a:r>
          </a:p>
          <a:p>
            <a:pPr lvl="1"/>
            <a:r>
              <a:rPr lang="es-419" sz="2000" dirty="0">
                <a:latin typeface="+mj-lt"/>
              </a:rPr>
              <a:t>Modelo</a:t>
            </a:r>
          </a:p>
          <a:p>
            <a:pPr lvl="2"/>
            <a:r>
              <a:rPr lang="es-419" sz="1800" dirty="0">
                <a:latin typeface="+mj-lt"/>
              </a:rPr>
              <a:t>Estimación de Probabilidades de los Eventos</a:t>
            </a:r>
          </a:p>
          <a:p>
            <a:pPr lvl="2"/>
            <a:r>
              <a:rPr lang="es-419" sz="1800" dirty="0">
                <a:latin typeface="+mj-lt"/>
              </a:rPr>
              <a:t>Selección de Portafolios por Tipo de Perfil de Riesgo</a:t>
            </a:r>
            <a:endParaRPr lang="es-419" sz="2000" dirty="0">
              <a:latin typeface="+mj-lt"/>
            </a:endParaRPr>
          </a:p>
          <a:p>
            <a:r>
              <a:rPr lang="es-419" sz="2400" dirty="0">
                <a:latin typeface="+mj-lt"/>
              </a:rPr>
              <a:t>Resultados, Conclusiones &amp; Futuras Investigaciones</a:t>
            </a:r>
          </a:p>
          <a:p>
            <a:r>
              <a:rPr lang="es-419" sz="2400" dirty="0">
                <a:latin typeface="+mj-lt"/>
              </a:rPr>
              <a:t>Anexos &amp; Bibliografía</a:t>
            </a:r>
          </a:p>
        </p:txBody>
      </p:sp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id="{9DF5B6D2-7E2B-45B5-8C97-8ECBECFDD632}"/>
              </a:ext>
            </a:extLst>
          </p:cNvPr>
          <p:cNvSpPr/>
          <p:nvPr/>
        </p:nvSpPr>
        <p:spPr>
          <a:xfrm>
            <a:off x="473242" y="2523059"/>
            <a:ext cx="11430000" cy="390808"/>
          </a:xfrm>
          <a:prstGeom prst="round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42219417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ángulo: esquinas redondeadas 30">
            <a:extLst>
              <a:ext uri="{FF2B5EF4-FFF2-40B4-BE49-F238E27FC236}">
                <a16:creationId xmlns:a16="http://schemas.microsoft.com/office/drawing/2014/main" id="{CF17F565-E255-4855-9598-6B637444D5A1}"/>
              </a:ext>
            </a:extLst>
          </p:cNvPr>
          <p:cNvSpPr/>
          <p:nvPr/>
        </p:nvSpPr>
        <p:spPr>
          <a:xfrm>
            <a:off x="343678" y="4899957"/>
            <a:ext cx="11504644" cy="140771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 dirty="0"/>
          </a:p>
        </p:txBody>
      </p:sp>
      <p:sp>
        <p:nvSpPr>
          <p:cNvPr id="32" name="Rectángulo: esquinas redondeadas 31">
            <a:extLst>
              <a:ext uri="{FF2B5EF4-FFF2-40B4-BE49-F238E27FC236}">
                <a16:creationId xmlns:a16="http://schemas.microsoft.com/office/drawing/2014/main" id="{478E3D0F-9982-4456-A6A3-AFD066FABCD1}"/>
              </a:ext>
            </a:extLst>
          </p:cNvPr>
          <p:cNvSpPr/>
          <p:nvPr/>
        </p:nvSpPr>
        <p:spPr>
          <a:xfrm>
            <a:off x="9462277" y="1559423"/>
            <a:ext cx="1800807" cy="382555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 dirty="0"/>
          </a:p>
        </p:txBody>
      </p:sp>
      <p:sp>
        <p:nvSpPr>
          <p:cNvPr id="33" name="Rectángulo: esquinas redondeadas 32">
            <a:extLst>
              <a:ext uri="{FF2B5EF4-FFF2-40B4-BE49-F238E27FC236}">
                <a16:creationId xmlns:a16="http://schemas.microsoft.com/office/drawing/2014/main" id="{EFA8BEE4-150F-484B-9D8B-25819AE49385}"/>
              </a:ext>
            </a:extLst>
          </p:cNvPr>
          <p:cNvSpPr/>
          <p:nvPr/>
        </p:nvSpPr>
        <p:spPr>
          <a:xfrm>
            <a:off x="6845042" y="1559423"/>
            <a:ext cx="1779036" cy="382555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 dirty="0"/>
          </a:p>
        </p:txBody>
      </p:sp>
      <p:sp>
        <p:nvSpPr>
          <p:cNvPr id="34" name="Rectángulo: esquinas redondeadas 33">
            <a:extLst>
              <a:ext uri="{FF2B5EF4-FFF2-40B4-BE49-F238E27FC236}">
                <a16:creationId xmlns:a16="http://schemas.microsoft.com/office/drawing/2014/main" id="{ACC22F22-7887-44A0-AD99-20E9DF194BDE}"/>
              </a:ext>
            </a:extLst>
          </p:cNvPr>
          <p:cNvSpPr/>
          <p:nvPr/>
        </p:nvSpPr>
        <p:spPr>
          <a:xfrm>
            <a:off x="1257560" y="1559423"/>
            <a:ext cx="1775926" cy="382555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 dirty="0"/>
          </a:p>
        </p:txBody>
      </p:sp>
      <p:sp>
        <p:nvSpPr>
          <p:cNvPr id="35" name="Rectángulo: esquinas redondeadas 34">
            <a:extLst>
              <a:ext uri="{FF2B5EF4-FFF2-40B4-BE49-F238E27FC236}">
                <a16:creationId xmlns:a16="http://schemas.microsoft.com/office/drawing/2014/main" id="{5966A67B-6540-4BD9-AE34-C694707C6254}"/>
              </a:ext>
            </a:extLst>
          </p:cNvPr>
          <p:cNvSpPr/>
          <p:nvPr/>
        </p:nvSpPr>
        <p:spPr>
          <a:xfrm>
            <a:off x="4082488" y="1559423"/>
            <a:ext cx="1782147" cy="382555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Marcador de contenido 4">
                <a:extLst>
                  <a:ext uri="{FF2B5EF4-FFF2-40B4-BE49-F238E27FC236}">
                    <a16:creationId xmlns:a16="http://schemas.microsoft.com/office/drawing/2014/main" id="{BB21E257-83BA-45DA-9CBA-7560B321A66A}"/>
                  </a:ext>
                </a:extLst>
              </p:cNvPr>
              <p:cNvSpPr>
                <a:spLocks noGrp="1"/>
              </p:cNvSpPr>
              <p:nvPr>
                <p:ph sz="quarter" idx="14"/>
              </p:nvPr>
            </p:nvSpPr>
            <p:spPr>
              <a:xfrm>
                <a:off x="457200" y="906463"/>
                <a:ext cx="11245850" cy="5373687"/>
              </a:xfrm>
            </p:spPr>
            <p:txBody>
              <a:bodyPr>
                <a:normAutofit/>
              </a:bodyPr>
              <a:lstStyle/>
              <a:p>
                <a:r>
                  <a:rPr lang="es-419" b="1" dirty="0">
                    <a:latin typeface="+mj-lt"/>
                  </a:rPr>
                  <a:t>Preferencias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s-419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419" b="1" i="1" dirty="0" smtClean="0">
                            <a:latin typeface="Cambria Math" panose="02040503050406030204" pitchFamily="18" charset="0"/>
                          </a:rPr>
                          <m:t>≥</m:t>
                        </m:r>
                      </m:e>
                    </m:d>
                  </m:oMath>
                </a14:m>
                <a:endParaRPr lang="es-419" b="1" dirty="0">
                  <a:latin typeface="+mj-lt"/>
                </a:endParaRPr>
              </a:p>
              <a:p>
                <a:pPr lvl="1"/>
                <a:r>
                  <a:rPr lang="es-419" dirty="0">
                    <a:latin typeface="+mj-lt"/>
                  </a:rPr>
                  <a:t>Axiomas de Utilidad Racional (Von Neumann &amp; Morgenstein, 1944).</a:t>
                </a:r>
              </a:p>
              <a:p>
                <a:pPr marL="457200" lvl="1" indent="0">
                  <a:buNone/>
                </a:pPr>
                <a:r>
                  <a:rPr lang="es-419" dirty="0">
                    <a:latin typeface="+mj-lt"/>
                  </a:rPr>
                  <a:t>	</a:t>
                </a:r>
                <a:r>
                  <a:rPr lang="es-419" b="1" dirty="0">
                    <a:latin typeface="+mj-lt"/>
                  </a:rPr>
                  <a:t>1. Completés 		2. Transitividad 		3. Independencia 		4. Continuidad.</a:t>
                </a:r>
              </a:p>
              <a:p>
                <a:pPr marL="457200" lvl="1" indent="0">
                  <a:buNone/>
                </a:pPr>
                <a:endParaRPr lang="es-419" b="1" dirty="0">
                  <a:latin typeface="+mj-lt"/>
                </a:endParaRPr>
              </a:p>
              <a:p>
                <a:pPr marL="457200" lvl="1" indent="0">
                  <a:buNone/>
                </a:pPr>
                <a:endParaRPr lang="es-419" b="1" dirty="0">
                  <a:latin typeface="+mj-lt"/>
                </a:endParaRPr>
              </a:p>
              <a:p>
                <a:pPr marL="457200" lvl="1" indent="0">
                  <a:buNone/>
                </a:pPr>
                <a:endParaRPr lang="es-419" b="1" dirty="0">
                  <a:latin typeface="+mj-lt"/>
                </a:endParaRPr>
              </a:p>
              <a:p>
                <a:r>
                  <a:rPr lang="es-419" b="1" dirty="0">
                    <a:latin typeface="+mj-lt"/>
                  </a:rPr>
                  <a:t>Definiciones y Notaciones</a:t>
                </a:r>
              </a:p>
              <a:p>
                <a:pPr lvl="1"/>
                <a:r>
                  <a:rPr lang="es-419" dirty="0">
                    <a:latin typeface="+mj-lt"/>
                  </a:rPr>
                  <a:t>Lotería: A la distribución de probabilidad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419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419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s-419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</m:oMath>
                </a14:m>
                <a:r>
                  <a:rPr lang="es-419" dirty="0">
                    <a:latin typeface="+mj-lt"/>
                  </a:rPr>
                  <a:t> de la v.a. </a:t>
                </a:r>
                <a14:m>
                  <m:oMath xmlns:m="http://schemas.openxmlformats.org/officeDocument/2006/math">
                    <m:r>
                      <a:rPr lang="es-419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s-419" dirty="0">
                    <a:latin typeface="+mj-lt"/>
                  </a:rPr>
                  <a:t>, cuyos valores </a:t>
                </a:r>
                <a14:m>
                  <m:oMath xmlns:m="http://schemas.openxmlformats.org/officeDocument/2006/math">
                    <m:r>
                      <a:rPr lang="es-419" i="1" dirty="0" smtClean="0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s-419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419" i="1" dirty="0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</m:d>
                    <m:r>
                      <a:rPr lang="es-419" i="1" dirty="0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s-MX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MX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𝒳</m:t>
                    </m:r>
                  </m:oMath>
                </a14:m>
                <a:r>
                  <a:rPr lang="es-419" dirty="0">
                    <a:latin typeface="+mj-lt"/>
                  </a:rPr>
                  <a:t> , se le conoce como lotería.</a:t>
                </a:r>
              </a:p>
              <a:p>
                <a:pPr lvl="1"/>
                <a:r>
                  <a:rPr lang="es-419" dirty="0">
                    <a:latin typeface="+mj-lt"/>
                  </a:rPr>
                  <a:t>Espacio de Loterías </a:t>
                </a:r>
              </a:p>
              <a:p>
                <a:pPr lvl="1"/>
                <a:r>
                  <a:rPr lang="es-419" dirty="0">
                    <a:latin typeface="+mj-lt"/>
                  </a:rPr>
                  <a:t>Función de Utilidad Bernoulli, </a:t>
                </a:r>
                <a14:m>
                  <m:oMath xmlns:m="http://schemas.openxmlformats.org/officeDocument/2006/math">
                    <m:r>
                      <a:rPr lang="es-419" i="1" dirty="0" smtClean="0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s-419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419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s-419" dirty="0">
                    <a:latin typeface="+mj-lt"/>
                  </a:rPr>
                  <a:t>: el valor </a:t>
                </a:r>
                <a:r>
                  <a:rPr lang="es-419" i="1" dirty="0">
                    <a:latin typeface="+mj-lt"/>
                  </a:rPr>
                  <a:t>moral</a:t>
                </a:r>
                <a:r>
                  <a:rPr lang="es-419" dirty="0">
                    <a:latin typeface="+mj-lt"/>
                  </a:rPr>
                  <a:t> que un individuo le otorga a </a:t>
                </a:r>
                <a14:m>
                  <m:oMath xmlns:m="http://schemas.openxmlformats.org/officeDocument/2006/math">
                    <m:r>
                      <a:rPr lang="es-419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s-419" dirty="0">
                    <a:latin typeface="+mj-lt"/>
                  </a:rPr>
                  <a:t>.</a:t>
                </a:r>
              </a:p>
              <a:p>
                <a:pPr lvl="1"/>
                <a:r>
                  <a:rPr lang="es-419" dirty="0">
                    <a:latin typeface="+mj-lt"/>
                  </a:rPr>
                  <a:t>Funcional de Utilidad </a:t>
                </a:r>
                <a14:m>
                  <m:oMath xmlns:m="http://schemas.openxmlformats.org/officeDocument/2006/math">
                    <m:r>
                      <a:rPr lang="es-419" i="1" dirty="0" smtClean="0">
                        <a:latin typeface="Cambria Math" panose="02040503050406030204" pitchFamily="18" charset="0"/>
                      </a:rPr>
                      <m:t>𝑈</m:t>
                    </m:r>
                    <m:d>
                      <m:dPr>
                        <m:ctrlPr>
                          <a:rPr lang="es-419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s-419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419" i="1" dirty="0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s-419" i="1" dirty="0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sub>
                        </m:sSub>
                      </m:e>
                    </m:d>
                  </m:oMath>
                </a14:m>
                <a:r>
                  <a:rPr lang="es-419" dirty="0">
                    <a:latin typeface="+mj-lt"/>
                  </a:rPr>
                  <a:t>: valor que le otorga un individuo a la lotería </a:t>
                </a:r>
                <a14:m>
                  <m:oMath xmlns:m="http://schemas.openxmlformats.org/officeDocument/2006/math">
                    <m:r>
                      <a:rPr lang="es-419" i="1" dirty="0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s-419" dirty="0">
                    <a:latin typeface="+mj-lt"/>
                  </a:rPr>
                  <a:t>, obteniendo que</a:t>
                </a:r>
              </a:p>
              <a:p>
                <a:endParaRPr lang="es-419" b="1" i="1" dirty="0">
                  <a:solidFill>
                    <a:schemeClr val="tx2"/>
                  </a:solidFill>
                  <a:latin typeface="+mj-lt"/>
                </a:endParaRPr>
              </a:p>
              <a:p>
                <a:r>
                  <a:rPr lang="es-419" b="1" i="1" dirty="0">
                    <a:solidFill>
                      <a:schemeClr val="tx2"/>
                    </a:solidFill>
                    <a:latin typeface="+mj-lt"/>
                  </a:rPr>
                  <a:t>Teorema de Utilidad Esperada</a:t>
                </a:r>
              </a:p>
              <a:p>
                <a:pPr lvl="1"/>
                <a:endParaRPr lang="es-419" dirty="0">
                  <a:latin typeface="+mj-lt"/>
                </a:endParaRPr>
              </a:p>
            </p:txBody>
          </p:sp>
        </mc:Choice>
        <mc:Fallback xmlns="">
          <p:sp>
            <p:nvSpPr>
              <p:cNvPr id="28" name="Marcador de contenido 4">
                <a:extLst>
                  <a:ext uri="{FF2B5EF4-FFF2-40B4-BE49-F238E27FC236}">
                    <a16:creationId xmlns:a16="http://schemas.microsoft.com/office/drawing/2014/main" id="{BB21E257-83BA-45DA-9CBA-7560B321A66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xfrm>
                <a:off x="457200" y="906463"/>
                <a:ext cx="11245850" cy="5373687"/>
              </a:xfrm>
              <a:blipFill>
                <a:blip r:embed="rId2"/>
                <a:stretch>
                  <a:fillRect l="-488" t="-12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3" name="Imagen 22">
            <a:extLst>
              <a:ext uri="{FF2B5EF4-FFF2-40B4-BE49-F238E27FC236}">
                <a16:creationId xmlns:a16="http://schemas.microsoft.com/office/drawing/2014/main" id="{A9BA5095-1D95-43C7-8A7F-A79BC48F88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0827" y="1972732"/>
            <a:ext cx="1890345" cy="933407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309CD8A-F8A8-4DD5-BE6B-47D4ABACF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Teoría de la Utilidad</a:t>
            </a:r>
            <a:endParaRPr lang="es-419" dirty="0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03F7438F-7E94-4239-B4DC-04A24736A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8E64C-F43D-4FC1-833E-211F50B2A834}" type="slidenum">
              <a:rPr lang="es-419" smtClean="0"/>
              <a:t>9</a:t>
            </a:fld>
            <a:endParaRPr lang="es-419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72D6EBCA-824F-40F1-8D9B-6C2D374720D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MX" dirty="0"/>
              <a:t>Axiomas de Morgenstein y Von Neumann</a:t>
            </a:r>
            <a:endParaRPr lang="es-419" dirty="0"/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C4D62983-BC69-4271-A079-7B642F18EF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2557" y="3482832"/>
            <a:ext cx="3951496" cy="369564"/>
          </a:xfrm>
          <a:prstGeom prst="rect">
            <a:avLst/>
          </a:prstGeom>
        </p:spPr>
      </p:pic>
      <p:pic>
        <p:nvPicPr>
          <p:cNvPr id="30" name="Imagen 29">
            <a:extLst>
              <a:ext uri="{FF2B5EF4-FFF2-40B4-BE49-F238E27FC236}">
                <a16:creationId xmlns:a16="http://schemas.microsoft.com/office/drawing/2014/main" id="{B4F4D931-3C6F-4DE4-B7EA-B896C4E0DF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20600" y="5241274"/>
            <a:ext cx="5750800" cy="1011373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582A6B87-45BB-4993-B074-3EB6F1B80D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13729" y="4048006"/>
            <a:ext cx="2187480" cy="503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978034"/>
      </p:ext>
    </p:extLst>
  </p:cSld>
  <p:clrMapOvr>
    <a:masterClrMapping/>
  </p:clrMapOvr>
</p:sld>
</file>

<file path=ppt/theme/theme1.xml><?xml version="1.0" encoding="utf-8"?>
<a:theme xmlns:a="http://schemas.openxmlformats.org/drawingml/2006/main" name="plantilla_itam">
  <a:themeElements>
    <a:clrScheme name="ITAM">
      <a:dk1>
        <a:srgbClr val="009867"/>
      </a:dk1>
      <a:lt1>
        <a:srgbClr val="F2F2F2"/>
      </a:lt1>
      <a:dk2>
        <a:srgbClr val="009867"/>
      </a:dk2>
      <a:lt2>
        <a:srgbClr val="FFFFFF"/>
      </a:lt2>
      <a:accent1>
        <a:srgbClr val="000000"/>
      </a:accent1>
      <a:accent2>
        <a:srgbClr val="009800"/>
      </a:accent2>
      <a:accent3>
        <a:srgbClr val="3C3C3C"/>
      </a:accent3>
      <a:accent4>
        <a:srgbClr val="595959"/>
      </a:accent4>
      <a:accent5>
        <a:srgbClr val="BCBCBC"/>
      </a:accent5>
      <a:accent6>
        <a:srgbClr val="DDDDDD"/>
      </a:accent6>
      <a:hlink>
        <a:srgbClr val="009867"/>
      </a:hlink>
      <a:folHlink>
        <a:srgbClr val="009867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lantilla_itam" id="{BB012AC5-8977-458B-9A0B-E557A0B676E7}" vid="{5EC6BB99-E9FA-4258-9F78-B412CB0C4767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plantilla_itam</Template>
  <TotalTime>4541</TotalTime>
  <Words>6742</Words>
  <Application>Microsoft Office PowerPoint</Application>
  <PresentationFormat>Panorámica</PresentationFormat>
  <Paragraphs>1607</Paragraphs>
  <Slides>59</Slides>
  <Notes>8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59</vt:i4>
      </vt:variant>
    </vt:vector>
  </HeadingPairs>
  <TitlesOfParts>
    <vt:vector size="66" baseType="lpstr">
      <vt:lpstr>Arial</vt:lpstr>
      <vt:lpstr>Calibri</vt:lpstr>
      <vt:lpstr>Calibri Light</vt:lpstr>
      <vt:lpstr>Cambria Math</vt:lpstr>
      <vt:lpstr>Roboto</vt:lpstr>
      <vt:lpstr>Wingdings</vt:lpstr>
      <vt:lpstr>plantilla_itam</vt:lpstr>
      <vt:lpstr>Apuestas Óptimas</vt:lpstr>
      <vt:lpstr>Presentación de PowerPoint</vt:lpstr>
      <vt:lpstr>Problema</vt:lpstr>
      <vt:lpstr>Presentación de PowerPoint</vt:lpstr>
      <vt:lpstr>Apuestas Deportivas</vt:lpstr>
      <vt:lpstr>Apuestas Deportivas</vt:lpstr>
      <vt:lpstr>Apuestas Deportivas</vt:lpstr>
      <vt:lpstr>Presentación de PowerPoint</vt:lpstr>
      <vt:lpstr>Teoría de la Utilidad</vt:lpstr>
      <vt:lpstr>Teoría de la Utilidad</vt:lpstr>
      <vt:lpstr>Teoría de la Utilidad</vt:lpstr>
      <vt:lpstr>Teoría de la Utilidad</vt:lpstr>
      <vt:lpstr>Teoría de la Utilidad</vt:lpstr>
      <vt:lpstr>Teoría de la Utilidad</vt:lpstr>
      <vt:lpstr>Teoría de la Utilidad</vt:lpstr>
      <vt:lpstr>Presentación de PowerPoint</vt:lpstr>
      <vt:lpstr>Procedimiento</vt:lpstr>
      <vt:lpstr>Presentación de PowerPoint</vt:lpstr>
      <vt:lpstr>Datos de la English Premier League 2014  2021</vt:lpstr>
      <vt:lpstr>Presentación de PowerPoint</vt:lpstr>
      <vt:lpstr>Modelo de Aprendizaje Profundo</vt:lpstr>
      <vt:lpstr>Modelo de Aprendizaje Profundo</vt:lpstr>
      <vt:lpstr>Modelo de Aprendizaje Profundo</vt:lpstr>
      <vt:lpstr>Modelo de Aprendizaje Profundo</vt:lpstr>
      <vt:lpstr>Presentación de PowerPoint</vt:lpstr>
      <vt:lpstr>Modelo Financiero</vt:lpstr>
      <vt:lpstr>Modelo Financiero</vt:lpstr>
      <vt:lpstr>Modelo Financiero</vt:lpstr>
      <vt:lpstr>Modelo Financiero</vt:lpstr>
      <vt:lpstr>Modelo Financiero</vt:lpstr>
      <vt:lpstr>Presentación de PowerPoint</vt:lpstr>
      <vt:lpstr>Resultados</vt:lpstr>
      <vt:lpstr>Conclusiones</vt:lpstr>
      <vt:lpstr>Futuras Investigaciones</vt:lpstr>
      <vt:lpstr>Presentación de PowerPoint</vt:lpstr>
      <vt:lpstr>Anexos</vt:lpstr>
      <vt:lpstr>Anexo 1: Análisis Exploratorio de Datos</vt:lpstr>
      <vt:lpstr>Anexo 1: Análisis Exploratorio de Datos</vt:lpstr>
      <vt:lpstr>Anexo 1: Análisis Exploratorio de Datos</vt:lpstr>
      <vt:lpstr>Anexo 1: Análisis Exploratorio de Datos</vt:lpstr>
      <vt:lpstr>Anexo 2: Media y Varianza Ponderada</vt:lpstr>
      <vt:lpstr>Anexo 2: Media y Varianza Ponderada</vt:lpstr>
      <vt:lpstr>Anexo 2: Media y Varianza Ponderada</vt:lpstr>
      <vt:lpstr>Anexo 3: Repositorio</vt:lpstr>
      <vt:lpstr>Anexo 4: Variables Utilizadas</vt:lpstr>
      <vt:lpstr>Anexo 5: Modelo con Subconjunto de Variables</vt:lpstr>
      <vt:lpstr>Anexo 5: Modelo con Subconjunto de Variables</vt:lpstr>
      <vt:lpstr>Anexo 5: Modelo con Subconjunto de Variables</vt:lpstr>
      <vt:lpstr>Anexo 5: Modelo con Subconjunto de Variables</vt:lpstr>
      <vt:lpstr>Anexo 5: Modelo con Subconjunto de Variables</vt:lpstr>
      <vt:lpstr>Anexo 5: Modelo con Subconjunto de Variables</vt:lpstr>
      <vt:lpstr>Anexo 7: Diferencia entre Entropía y Entropía Cruzada</vt:lpstr>
      <vt:lpstr>Anexo 8: Optimización del Sharpe Ratio</vt:lpstr>
      <vt:lpstr>Anexo 10: Sharpe Ratio &amp; Arbitraje</vt:lpstr>
      <vt:lpstr>Bibliografía</vt:lpstr>
      <vt:lpstr>Bibliografía</vt:lpstr>
      <vt:lpstr>Bibliografía</vt:lpstr>
      <vt:lpstr>Bibliografía</vt:lpstr>
      <vt:lpstr>Bibliografía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Apuestas Óptimas</dc:title>
  <dc:creator>ROMAN ALBERTO VELEZ JIMENEZ</dc:creator>
  <cp:lastModifiedBy>ROMAN ALBERTO VELEZ JIMENEZ</cp:lastModifiedBy>
  <cp:revision>42</cp:revision>
  <dcterms:created xsi:type="dcterms:W3CDTF">2022-01-24T17:45:11Z</dcterms:created>
  <dcterms:modified xsi:type="dcterms:W3CDTF">2022-03-15T03:12:51Z</dcterms:modified>
</cp:coreProperties>
</file>